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144000" type="screen4x3"/>
  <p:notesSz cx="6865938" cy="9998075"/>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39"/>
    <a:srgbClr val="009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53" autoAdjust="0"/>
    <p:restoredTop sz="94660"/>
  </p:normalViewPr>
  <p:slideViewPr>
    <p:cSldViewPr>
      <p:cViewPr>
        <p:scale>
          <a:sx n="154" d="100"/>
          <a:sy n="154" d="100"/>
        </p:scale>
        <p:origin x="2184" y="-25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e Kreitmeier" userId="c038d9f2b709ac6d" providerId="LiveId" clId="{C558860D-3168-49DC-A7BD-5EC42F4E0536}"/>
    <pc:docChg chg="modSld">
      <pc:chgData name="Simone Kreitmeier" userId="c038d9f2b709ac6d" providerId="LiveId" clId="{C558860D-3168-49DC-A7BD-5EC42F4E0536}" dt="2024-04-15T12:02:54.220" v="34" actId="20577"/>
      <pc:docMkLst>
        <pc:docMk/>
      </pc:docMkLst>
      <pc:sldChg chg="modSp mod">
        <pc:chgData name="Simone Kreitmeier" userId="c038d9f2b709ac6d" providerId="LiveId" clId="{C558860D-3168-49DC-A7BD-5EC42F4E0536}" dt="2024-04-15T12:02:54.220" v="34" actId="20577"/>
        <pc:sldMkLst>
          <pc:docMk/>
          <pc:sldMk cId="0" sldId="256"/>
        </pc:sldMkLst>
        <pc:graphicFrameChg chg="mod modGraphic">
          <ac:chgData name="Simone Kreitmeier" userId="c038d9f2b709ac6d" providerId="LiveId" clId="{C558860D-3168-49DC-A7BD-5EC42F4E0536}" dt="2024-04-15T12:02:54.220" v="34" actId="20577"/>
          <ac:graphicFrameMkLst>
            <pc:docMk/>
            <pc:sldMk cId="0" sldId="256"/>
            <ac:graphicFrameMk id="8"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4975" cy="500063"/>
          </a:xfrm>
          <a:prstGeom prst="rect">
            <a:avLst/>
          </a:prstGeom>
        </p:spPr>
        <p:txBody>
          <a:bodyPr vert="horz" lIns="91439" tIns="45720" rIns="91439" bIns="45720" rtlCol="0"/>
          <a:lstStyle>
            <a:lvl1pPr algn="l" eaLnBrk="1" fontAlgn="auto" hangingPunct="1">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889375" y="0"/>
            <a:ext cx="2974975" cy="500063"/>
          </a:xfrm>
          <a:prstGeom prst="rect">
            <a:avLst/>
          </a:prstGeom>
        </p:spPr>
        <p:txBody>
          <a:bodyPr vert="horz" lIns="91439" tIns="45720" rIns="91439" bIns="45720" rtlCol="0"/>
          <a:lstStyle>
            <a:lvl1pPr algn="r" eaLnBrk="1" fontAlgn="auto" hangingPunct="1">
              <a:spcBef>
                <a:spcPts val="0"/>
              </a:spcBef>
              <a:spcAft>
                <a:spcPts val="0"/>
              </a:spcAft>
              <a:defRPr sz="1200">
                <a:latin typeface="+mn-lt"/>
              </a:defRPr>
            </a:lvl1pPr>
          </a:lstStyle>
          <a:p>
            <a:pPr>
              <a:defRPr/>
            </a:pPr>
            <a:fld id="{09D857B8-C587-4064-9FD7-A00D3907D6D2}" type="datetimeFigureOut">
              <a:rPr lang="de-DE"/>
              <a:pPr>
                <a:defRPr/>
              </a:pPr>
              <a:t>15.04.2024</a:t>
            </a:fld>
            <a:endParaRPr lang="de-DE"/>
          </a:p>
        </p:txBody>
      </p:sp>
      <p:sp>
        <p:nvSpPr>
          <p:cNvPr id="4" name="Folienbildplatzhalter 3"/>
          <p:cNvSpPr>
            <a:spLocks noGrp="1" noRot="1" noChangeAspect="1"/>
          </p:cNvSpPr>
          <p:nvPr>
            <p:ph type="sldImg" idx="2"/>
          </p:nvPr>
        </p:nvSpPr>
        <p:spPr>
          <a:xfrm>
            <a:off x="2027238" y="749300"/>
            <a:ext cx="2811462" cy="3749675"/>
          </a:xfrm>
          <a:prstGeom prst="rect">
            <a:avLst/>
          </a:prstGeom>
          <a:noFill/>
          <a:ln w="12700">
            <a:solidFill>
              <a:prstClr val="black"/>
            </a:solidFill>
          </a:ln>
        </p:spPr>
        <p:txBody>
          <a:bodyPr vert="horz" lIns="91439" tIns="45720" rIns="91439" bIns="45720" rtlCol="0" anchor="ctr"/>
          <a:lstStyle/>
          <a:p>
            <a:pPr lvl="0"/>
            <a:endParaRPr lang="de-DE" noProof="0"/>
          </a:p>
        </p:txBody>
      </p:sp>
      <p:sp>
        <p:nvSpPr>
          <p:cNvPr id="5" name="Notizenplatzhalter 4"/>
          <p:cNvSpPr>
            <a:spLocks noGrp="1"/>
          </p:cNvSpPr>
          <p:nvPr>
            <p:ph type="body" sz="quarter" idx="3"/>
          </p:nvPr>
        </p:nvSpPr>
        <p:spPr>
          <a:xfrm>
            <a:off x="685800" y="4748213"/>
            <a:ext cx="5494338" cy="4500562"/>
          </a:xfrm>
          <a:prstGeom prst="rect">
            <a:avLst/>
          </a:prstGeom>
        </p:spPr>
        <p:txBody>
          <a:bodyPr vert="horz" lIns="91439" tIns="45720" rIns="91439"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96425"/>
            <a:ext cx="2974975" cy="500063"/>
          </a:xfrm>
          <a:prstGeom prst="rect">
            <a:avLst/>
          </a:prstGeom>
        </p:spPr>
        <p:txBody>
          <a:bodyPr vert="horz" lIns="91439" tIns="45720" rIns="91439" bIns="45720" rtlCol="0" anchor="b"/>
          <a:lstStyle>
            <a:lvl1pPr algn="l" eaLnBrk="1" fontAlgn="auto" hangingPunct="1">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889375" y="9496425"/>
            <a:ext cx="2974975" cy="500063"/>
          </a:xfrm>
          <a:prstGeom prst="rect">
            <a:avLst/>
          </a:prstGeom>
        </p:spPr>
        <p:txBody>
          <a:bodyPr vert="horz" wrap="square" lIns="91439" tIns="45720" rIns="91439" bIns="45720" numCol="1" anchor="b" anchorCtr="0" compatLnSpc="1">
            <a:prstTxWarp prst="textNoShape">
              <a:avLst/>
            </a:prstTxWarp>
          </a:bodyPr>
          <a:lstStyle>
            <a:lvl1pPr algn="r" eaLnBrk="1" hangingPunct="1">
              <a:defRPr sz="1200" smtClean="0"/>
            </a:lvl1pPr>
          </a:lstStyle>
          <a:p>
            <a:pPr>
              <a:defRPr/>
            </a:pPr>
            <a:fld id="{5348311B-4C35-484F-9A48-D9940579B32A}" type="slidenum">
              <a:rPr lang="de-DE" altLang="de-DE"/>
              <a:pPr>
                <a:defRPr/>
              </a:pPr>
              <a:t>‹Nr.›</a:t>
            </a:fld>
            <a:endParaRPr lang="de-DE" altLang="de-DE"/>
          </a:p>
        </p:txBody>
      </p:sp>
    </p:spTree>
    <p:extLst>
      <p:ext uri="{BB962C8B-B14F-4D97-AF65-F5344CB8AC3E}">
        <p14:creationId xmlns:p14="http://schemas.microsoft.com/office/powerpoint/2010/main" val="225596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bildplatzhalt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izenplatzhalt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DE" altLang="de-DE"/>
          </a:p>
        </p:txBody>
      </p:sp>
      <p:sp>
        <p:nvSpPr>
          <p:cNvPr id="4100" name="Foliennummernplatzhalt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9820AE0-CB80-49DA-8752-AACAF9EF1705}" type="slidenum">
              <a:rPr lang="de-DE" altLang="de-DE"/>
              <a:pPr/>
              <a:t>1</a:t>
            </a:fld>
            <a:endParaRPr lang="de-DE" altLang="de-DE"/>
          </a:p>
        </p:txBody>
      </p:sp>
    </p:spTree>
    <p:extLst>
      <p:ext uri="{BB962C8B-B14F-4D97-AF65-F5344CB8AC3E}">
        <p14:creationId xmlns:p14="http://schemas.microsoft.com/office/powerpoint/2010/main" val="190343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lvl1pPr>
          </a:lstStyle>
          <a:p>
            <a:pPr>
              <a:defRPr/>
            </a:pPr>
            <a:fld id="{E746710D-10C3-4A4A-AA43-88C07E8BF77B}" type="datetimeFigureOut">
              <a:rPr lang="de-DE"/>
              <a:pPr>
                <a:defRPr/>
              </a:pPr>
              <a:t>15.04.2024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2FE19094-4546-4609-BE04-6AEF68765F88}" type="slidenum">
              <a:rPr lang="de-DE" altLang="de-DE"/>
              <a:pPr>
                <a:defRPr/>
              </a:pPr>
              <a:t>‹Nr.›</a:t>
            </a:fld>
            <a:endParaRPr lang="de-DE" altLang="de-DE"/>
          </a:p>
        </p:txBody>
      </p:sp>
    </p:spTree>
    <p:extLst>
      <p:ext uri="{BB962C8B-B14F-4D97-AF65-F5344CB8AC3E}">
        <p14:creationId xmlns:p14="http://schemas.microsoft.com/office/powerpoint/2010/main" val="203480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86FB07A7-FABB-4530-86EC-4629B19BE09A}" type="datetimeFigureOut">
              <a:rPr lang="de-DE"/>
              <a:pPr>
                <a:defRPr/>
              </a:pPr>
              <a:t>15.04.2024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7D856EFE-4914-4ABD-BEA5-60ABF698206C}" type="slidenum">
              <a:rPr lang="de-DE" altLang="de-DE"/>
              <a:pPr>
                <a:defRPr/>
              </a:pPr>
              <a:t>‹Nr.›</a:t>
            </a:fld>
            <a:endParaRPr lang="de-DE" altLang="de-DE"/>
          </a:p>
        </p:txBody>
      </p:sp>
    </p:spTree>
    <p:extLst>
      <p:ext uri="{BB962C8B-B14F-4D97-AF65-F5344CB8AC3E}">
        <p14:creationId xmlns:p14="http://schemas.microsoft.com/office/powerpoint/2010/main" val="225009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A7A0B826-D41F-4364-B3E9-C922BAA4FAB3}" type="datetimeFigureOut">
              <a:rPr lang="de-DE"/>
              <a:pPr>
                <a:defRPr/>
              </a:pPr>
              <a:t>15.04.2024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0CB3208A-089C-4B37-B27A-CF5BB5C03333}" type="slidenum">
              <a:rPr lang="de-DE" altLang="de-DE"/>
              <a:pPr>
                <a:defRPr/>
              </a:pPr>
              <a:t>‹Nr.›</a:t>
            </a:fld>
            <a:endParaRPr lang="de-DE" altLang="de-DE"/>
          </a:p>
        </p:txBody>
      </p:sp>
    </p:spTree>
    <p:extLst>
      <p:ext uri="{BB962C8B-B14F-4D97-AF65-F5344CB8AC3E}">
        <p14:creationId xmlns:p14="http://schemas.microsoft.com/office/powerpoint/2010/main" val="27600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lvl1pPr>
              <a:defRPr/>
            </a:lvl1pPr>
          </a:lstStyle>
          <a:p>
            <a:pPr>
              <a:defRPr/>
            </a:pPr>
            <a:fld id="{D46F9D21-296E-4948-A9B1-099334805FAE}" type="datetimeFigureOut">
              <a:rPr lang="de-DE"/>
              <a:pPr>
                <a:defRPr/>
              </a:pPr>
              <a:t>15.04.2024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5B751C3E-ACE6-4D63-8E28-E17090F78DBC}" type="slidenum">
              <a:rPr lang="de-DE" altLang="de-DE"/>
              <a:pPr>
                <a:defRPr/>
              </a:pPr>
              <a:t>‹Nr.›</a:t>
            </a:fld>
            <a:endParaRPr lang="de-DE" altLang="de-DE"/>
          </a:p>
        </p:txBody>
      </p:sp>
    </p:spTree>
    <p:extLst>
      <p:ext uri="{BB962C8B-B14F-4D97-AF65-F5344CB8AC3E}">
        <p14:creationId xmlns:p14="http://schemas.microsoft.com/office/powerpoint/2010/main" val="1429440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lvl1pPr>
              <a:defRPr/>
            </a:lvl1pPr>
          </a:lstStyle>
          <a:p>
            <a:pPr>
              <a:defRPr/>
            </a:pPr>
            <a:fld id="{CFF83D7C-4DC2-4761-A97A-EA4C7C10675E}" type="datetimeFigureOut">
              <a:rPr lang="de-DE"/>
              <a:pPr>
                <a:defRPr/>
              </a:pPr>
              <a:t>15.04.2024</a:t>
            </a:fld>
            <a:endParaRPr lang="de-DE"/>
          </a:p>
        </p:txBody>
      </p:sp>
      <p:sp>
        <p:nvSpPr>
          <p:cNvPr id="5" name="Footer Placeholder 4"/>
          <p:cNvSpPr>
            <a:spLocks noGrp="1"/>
          </p:cNvSpPr>
          <p:nvPr>
            <p:ph type="ftr" sz="quarter" idx="11"/>
          </p:nvPr>
        </p:nvSpPr>
        <p:spPr/>
        <p:txBody>
          <a:bodyPr/>
          <a:lstStyle>
            <a:lvl1pPr>
              <a:defRPr/>
            </a:lvl1pPr>
          </a:lstStyle>
          <a:p>
            <a:pPr>
              <a:defRPr/>
            </a:pPr>
            <a:endParaRPr lang="de-DE"/>
          </a:p>
        </p:txBody>
      </p:sp>
      <p:sp>
        <p:nvSpPr>
          <p:cNvPr id="6" name="Slide Number Placeholder 5"/>
          <p:cNvSpPr>
            <a:spLocks noGrp="1"/>
          </p:cNvSpPr>
          <p:nvPr>
            <p:ph type="sldNum" sz="quarter" idx="12"/>
          </p:nvPr>
        </p:nvSpPr>
        <p:spPr/>
        <p:txBody>
          <a:bodyPr/>
          <a:lstStyle>
            <a:lvl1pPr>
              <a:defRPr/>
            </a:lvl1pPr>
          </a:lstStyle>
          <a:p>
            <a:pPr>
              <a:defRPr/>
            </a:pPr>
            <a:fld id="{D2B06E0B-D307-4D3E-9A9B-D95BDE831DF8}" type="slidenum">
              <a:rPr lang="de-DE" altLang="de-DE"/>
              <a:pPr>
                <a:defRPr/>
              </a:pPr>
              <a:t>‹Nr.›</a:t>
            </a:fld>
            <a:endParaRPr lang="de-DE" altLang="de-DE"/>
          </a:p>
        </p:txBody>
      </p:sp>
    </p:spTree>
    <p:extLst>
      <p:ext uri="{BB962C8B-B14F-4D97-AF65-F5344CB8AC3E}">
        <p14:creationId xmlns:p14="http://schemas.microsoft.com/office/powerpoint/2010/main" val="2476946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3"/>
          <p:cNvSpPr>
            <a:spLocks noGrp="1"/>
          </p:cNvSpPr>
          <p:nvPr>
            <p:ph type="dt" sz="half" idx="10"/>
          </p:nvPr>
        </p:nvSpPr>
        <p:spPr/>
        <p:txBody>
          <a:bodyPr/>
          <a:lstStyle>
            <a:lvl1pPr>
              <a:defRPr/>
            </a:lvl1pPr>
          </a:lstStyle>
          <a:p>
            <a:pPr>
              <a:defRPr/>
            </a:pPr>
            <a:fld id="{0247E02F-EBE2-45A0-A846-B8EDAFF398CA}" type="datetimeFigureOut">
              <a:rPr lang="de-DE"/>
              <a:pPr>
                <a:defRPr/>
              </a:pPr>
              <a:t>15.04.2024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0066DF30-7DE4-40DE-B3B0-8FBB45932752}" type="slidenum">
              <a:rPr lang="de-DE" altLang="de-DE"/>
              <a:pPr>
                <a:defRPr/>
              </a:pPr>
              <a:t>‹Nr.›</a:t>
            </a:fld>
            <a:endParaRPr lang="de-DE" altLang="de-DE"/>
          </a:p>
        </p:txBody>
      </p:sp>
    </p:spTree>
    <p:extLst>
      <p:ext uri="{BB962C8B-B14F-4D97-AF65-F5344CB8AC3E}">
        <p14:creationId xmlns:p14="http://schemas.microsoft.com/office/powerpoint/2010/main" val="162242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Content Placeholder 3"/>
          <p:cNvSpPr>
            <a:spLocks noGrp="1"/>
          </p:cNvSpPr>
          <p:nvPr>
            <p:ph sz="half" idx="2"/>
          </p:nvPr>
        </p:nvSpPr>
        <p:spPr>
          <a:xfrm>
            <a:off x="472381" y="3340100"/>
            <a:ext cx="2901255"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Content Placeholder 5"/>
          <p:cNvSpPr>
            <a:spLocks noGrp="1"/>
          </p:cNvSpPr>
          <p:nvPr>
            <p:ph sz="quarter" idx="4"/>
          </p:nvPr>
        </p:nvSpPr>
        <p:spPr>
          <a:xfrm>
            <a:off x="3471863" y="3340100"/>
            <a:ext cx="2915543" cy="4912784"/>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p:cNvSpPr>
            <a:spLocks noGrp="1"/>
          </p:cNvSpPr>
          <p:nvPr>
            <p:ph type="dt" sz="half" idx="10"/>
          </p:nvPr>
        </p:nvSpPr>
        <p:spPr/>
        <p:txBody>
          <a:bodyPr/>
          <a:lstStyle>
            <a:lvl1pPr>
              <a:defRPr/>
            </a:lvl1pPr>
          </a:lstStyle>
          <a:p>
            <a:pPr>
              <a:defRPr/>
            </a:pPr>
            <a:fld id="{3E1A2C77-8870-4AD8-A406-0CD520B4E0DA}" type="datetimeFigureOut">
              <a:rPr lang="de-DE"/>
              <a:pPr>
                <a:defRPr/>
              </a:pPr>
              <a:t>15.04.2024</a:t>
            </a:fld>
            <a:endParaRPr lang="de-DE"/>
          </a:p>
        </p:txBody>
      </p:sp>
      <p:sp>
        <p:nvSpPr>
          <p:cNvPr id="8" name="Footer Placeholder 4"/>
          <p:cNvSpPr>
            <a:spLocks noGrp="1"/>
          </p:cNvSpPr>
          <p:nvPr>
            <p:ph type="ftr" sz="quarter" idx="11"/>
          </p:nvPr>
        </p:nvSpPr>
        <p:spPr/>
        <p:txBody>
          <a:bodyPr/>
          <a:lstStyle>
            <a:lvl1pPr>
              <a:defRPr/>
            </a:lvl1pPr>
          </a:lstStyle>
          <a:p>
            <a:pPr>
              <a:defRPr/>
            </a:pPr>
            <a:endParaRPr lang="de-DE"/>
          </a:p>
        </p:txBody>
      </p:sp>
      <p:sp>
        <p:nvSpPr>
          <p:cNvPr id="9" name="Slide Number Placeholder 5"/>
          <p:cNvSpPr>
            <a:spLocks noGrp="1"/>
          </p:cNvSpPr>
          <p:nvPr>
            <p:ph type="sldNum" sz="quarter" idx="12"/>
          </p:nvPr>
        </p:nvSpPr>
        <p:spPr/>
        <p:txBody>
          <a:bodyPr/>
          <a:lstStyle>
            <a:lvl1pPr>
              <a:defRPr/>
            </a:lvl1pPr>
          </a:lstStyle>
          <a:p>
            <a:pPr>
              <a:defRPr/>
            </a:pPr>
            <a:fld id="{7ACB304E-74D4-41B8-AB59-42B1EED21DDE}" type="slidenum">
              <a:rPr lang="de-DE" altLang="de-DE"/>
              <a:pPr>
                <a:defRPr/>
              </a:pPr>
              <a:t>‹Nr.›</a:t>
            </a:fld>
            <a:endParaRPr lang="de-DE" altLang="de-DE"/>
          </a:p>
        </p:txBody>
      </p:sp>
    </p:spTree>
    <p:extLst>
      <p:ext uri="{BB962C8B-B14F-4D97-AF65-F5344CB8AC3E}">
        <p14:creationId xmlns:p14="http://schemas.microsoft.com/office/powerpoint/2010/main" val="7704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3"/>
          <p:cNvSpPr>
            <a:spLocks noGrp="1"/>
          </p:cNvSpPr>
          <p:nvPr>
            <p:ph type="dt" sz="half" idx="10"/>
          </p:nvPr>
        </p:nvSpPr>
        <p:spPr/>
        <p:txBody>
          <a:bodyPr/>
          <a:lstStyle>
            <a:lvl1pPr>
              <a:defRPr/>
            </a:lvl1pPr>
          </a:lstStyle>
          <a:p>
            <a:pPr>
              <a:defRPr/>
            </a:pPr>
            <a:fld id="{8ACE3F31-FF38-42A6-9F5E-01682F1263C2}" type="datetimeFigureOut">
              <a:rPr lang="de-DE"/>
              <a:pPr>
                <a:defRPr/>
              </a:pPr>
              <a:t>15.04.2024</a:t>
            </a:fld>
            <a:endParaRPr lang="de-DE"/>
          </a:p>
        </p:txBody>
      </p:sp>
      <p:sp>
        <p:nvSpPr>
          <p:cNvPr id="4" name="Footer Placeholder 4"/>
          <p:cNvSpPr>
            <a:spLocks noGrp="1"/>
          </p:cNvSpPr>
          <p:nvPr>
            <p:ph type="ftr" sz="quarter" idx="11"/>
          </p:nvPr>
        </p:nvSpPr>
        <p:spPr/>
        <p:txBody>
          <a:bodyPr/>
          <a:lstStyle>
            <a:lvl1pPr>
              <a:defRPr/>
            </a:lvl1pPr>
          </a:lstStyle>
          <a:p>
            <a:pPr>
              <a:defRPr/>
            </a:pPr>
            <a:endParaRPr lang="de-DE"/>
          </a:p>
        </p:txBody>
      </p:sp>
      <p:sp>
        <p:nvSpPr>
          <p:cNvPr id="5" name="Slide Number Placeholder 5"/>
          <p:cNvSpPr>
            <a:spLocks noGrp="1"/>
          </p:cNvSpPr>
          <p:nvPr>
            <p:ph type="sldNum" sz="quarter" idx="12"/>
          </p:nvPr>
        </p:nvSpPr>
        <p:spPr/>
        <p:txBody>
          <a:bodyPr/>
          <a:lstStyle>
            <a:lvl1pPr>
              <a:defRPr/>
            </a:lvl1pPr>
          </a:lstStyle>
          <a:p>
            <a:pPr>
              <a:defRPr/>
            </a:pPr>
            <a:fld id="{59C7EB2C-1C6C-496F-881E-E2AC784ED7E1}" type="slidenum">
              <a:rPr lang="de-DE" altLang="de-DE"/>
              <a:pPr>
                <a:defRPr/>
              </a:pPr>
              <a:t>‹Nr.›</a:t>
            </a:fld>
            <a:endParaRPr lang="de-DE" altLang="de-DE"/>
          </a:p>
        </p:txBody>
      </p:sp>
    </p:spTree>
    <p:extLst>
      <p:ext uri="{BB962C8B-B14F-4D97-AF65-F5344CB8AC3E}">
        <p14:creationId xmlns:p14="http://schemas.microsoft.com/office/powerpoint/2010/main" val="2860683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3BDA8D-07B5-4968-9BAB-6A441BA2245D}" type="datetimeFigureOut">
              <a:rPr lang="de-DE"/>
              <a:pPr>
                <a:defRPr/>
              </a:pPr>
              <a:t>15.04.2024</a:t>
            </a:fld>
            <a:endParaRPr lang="de-DE"/>
          </a:p>
        </p:txBody>
      </p:sp>
      <p:sp>
        <p:nvSpPr>
          <p:cNvPr id="3" name="Footer Placeholder 4"/>
          <p:cNvSpPr>
            <a:spLocks noGrp="1"/>
          </p:cNvSpPr>
          <p:nvPr>
            <p:ph type="ftr" sz="quarter" idx="11"/>
          </p:nvPr>
        </p:nvSpPr>
        <p:spPr/>
        <p:txBody>
          <a:bodyPr/>
          <a:lstStyle>
            <a:lvl1pPr>
              <a:defRPr/>
            </a:lvl1pPr>
          </a:lstStyle>
          <a:p>
            <a:pPr>
              <a:defRPr/>
            </a:pPr>
            <a:endParaRPr lang="de-DE"/>
          </a:p>
        </p:txBody>
      </p:sp>
      <p:sp>
        <p:nvSpPr>
          <p:cNvPr id="4" name="Slide Number Placeholder 5"/>
          <p:cNvSpPr>
            <a:spLocks noGrp="1"/>
          </p:cNvSpPr>
          <p:nvPr>
            <p:ph type="sldNum" sz="quarter" idx="12"/>
          </p:nvPr>
        </p:nvSpPr>
        <p:spPr/>
        <p:txBody>
          <a:bodyPr/>
          <a:lstStyle>
            <a:lvl1pPr>
              <a:defRPr/>
            </a:lvl1pPr>
          </a:lstStyle>
          <a:p>
            <a:pPr>
              <a:defRPr/>
            </a:pPr>
            <a:fld id="{61B9C756-FCB2-4ED3-9F05-CAA9F5BB12B9}" type="slidenum">
              <a:rPr lang="de-DE" altLang="de-DE"/>
              <a:pPr>
                <a:defRPr/>
              </a:pPr>
              <a:t>‹Nr.›</a:t>
            </a:fld>
            <a:endParaRPr lang="de-DE" altLang="de-DE"/>
          </a:p>
        </p:txBody>
      </p:sp>
    </p:spTree>
    <p:extLst>
      <p:ext uri="{BB962C8B-B14F-4D97-AF65-F5344CB8AC3E}">
        <p14:creationId xmlns:p14="http://schemas.microsoft.com/office/powerpoint/2010/main" val="180098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068C7B3D-C178-4F62-BAFA-19EB1B66715A}" type="datetimeFigureOut">
              <a:rPr lang="de-DE"/>
              <a:pPr>
                <a:defRPr/>
              </a:pPr>
              <a:t>15.04.2024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5994BC67-C9F2-4D92-A4C0-ABA13B48A96C}" type="slidenum">
              <a:rPr lang="de-DE" altLang="de-DE"/>
              <a:pPr>
                <a:defRPr/>
              </a:pPr>
              <a:t>‹Nr.›</a:t>
            </a:fld>
            <a:endParaRPr lang="de-DE" altLang="de-DE"/>
          </a:p>
        </p:txBody>
      </p:sp>
    </p:spTree>
    <p:extLst>
      <p:ext uri="{BB962C8B-B14F-4D97-AF65-F5344CB8AC3E}">
        <p14:creationId xmlns:p14="http://schemas.microsoft.com/office/powerpoint/2010/main" val="5942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316569"/>
            <a:ext cx="3471863" cy="649816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e-DE" noProof="0"/>
              <a:t>Bild durch Klicken auf Symbol hinzufügen</a:t>
            </a:r>
            <a:endParaRPr lang="en-US" noProof="0"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e Placeholder 3"/>
          <p:cNvSpPr>
            <a:spLocks noGrp="1"/>
          </p:cNvSpPr>
          <p:nvPr>
            <p:ph type="dt" sz="half" idx="10"/>
          </p:nvPr>
        </p:nvSpPr>
        <p:spPr/>
        <p:txBody>
          <a:bodyPr/>
          <a:lstStyle>
            <a:lvl1pPr>
              <a:defRPr/>
            </a:lvl1pPr>
          </a:lstStyle>
          <a:p>
            <a:pPr>
              <a:defRPr/>
            </a:pPr>
            <a:fld id="{67230B11-7981-4759-99C3-D6F130639CE5}" type="datetimeFigureOut">
              <a:rPr lang="de-DE"/>
              <a:pPr>
                <a:defRPr/>
              </a:pPr>
              <a:t>15.04.2024</a:t>
            </a:fld>
            <a:endParaRPr lang="de-DE"/>
          </a:p>
        </p:txBody>
      </p:sp>
      <p:sp>
        <p:nvSpPr>
          <p:cNvPr id="6" name="Footer Placeholder 4"/>
          <p:cNvSpPr>
            <a:spLocks noGrp="1"/>
          </p:cNvSpPr>
          <p:nvPr>
            <p:ph type="ftr" sz="quarter" idx="11"/>
          </p:nvPr>
        </p:nvSpPr>
        <p:spPr/>
        <p:txBody>
          <a:bodyPr/>
          <a:lstStyle>
            <a:lvl1pPr>
              <a:defRPr/>
            </a:lvl1pPr>
          </a:lstStyle>
          <a:p>
            <a:pPr>
              <a:defRPr/>
            </a:pPr>
            <a:endParaRPr lang="de-DE"/>
          </a:p>
        </p:txBody>
      </p:sp>
      <p:sp>
        <p:nvSpPr>
          <p:cNvPr id="7" name="Slide Number Placeholder 5"/>
          <p:cNvSpPr>
            <a:spLocks noGrp="1"/>
          </p:cNvSpPr>
          <p:nvPr>
            <p:ph type="sldNum" sz="quarter" idx="12"/>
          </p:nvPr>
        </p:nvSpPr>
        <p:spPr/>
        <p:txBody>
          <a:bodyPr/>
          <a:lstStyle>
            <a:lvl1pPr>
              <a:defRPr/>
            </a:lvl1pPr>
          </a:lstStyle>
          <a:p>
            <a:pPr>
              <a:defRPr/>
            </a:pPr>
            <a:fld id="{965A4E44-3E6D-40D5-AB3F-975BF39051C6}" type="slidenum">
              <a:rPr lang="de-DE" altLang="de-DE"/>
              <a:pPr>
                <a:defRPr/>
              </a:pPr>
              <a:t>‹Nr.›</a:t>
            </a:fld>
            <a:endParaRPr lang="de-DE" altLang="de-DE"/>
          </a:p>
        </p:txBody>
      </p:sp>
    </p:spTree>
    <p:extLst>
      <p:ext uri="{BB962C8B-B14F-4D97-AF65-F5344CB8AC3E}">
        <p14:creationId xmlns:p14="http://schemas.microsoft.com/office/powerpoint/2010/main" val="840853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471488" y="487363"/>
            <a:ext cx="59150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endParaRPr lang="en-US" altLang="de-DE"/>
          </a:p>
        </p:txBody>
      </p:sp>
      <p:sp>
        <p:nvSpPr>
          <p:cNvPr id="1027" name="Text Placeholder 2"/>
          <p:cNvSpPr>
            <a:spLocks noGrp="1"/>
          </p:cNvSpPr>
          <p:nvPr>
            <p:ph type="body" idx="1"/>
          </p:nvPr>
        </p:nvSpPr>
        <p:spPr bwMode="auto">
          <a:xfrm>
            <a:off x="471488" y="2433638"/>
            <a:ext cx="5915025" cy="580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4" name="Date Placeholder 3"/>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E8D0F63B-28EC-4485-8BCE-774E02731109}" type="datetimeFigureOut">
              <a:rPr lang="de-DE"/>
              <a:pPr>
                <a:defRPr/>
              </a:pPr>
              <a:t>15.04.2024</a:t>
            </a:fld>
            <a:endParaRPr lang="de-DE"/>
          </a:p>
        </p:txBody>
      </p:sp>
      <p:sp>
        <p:nvSpPr>
          <p:cNvPr id="5" name="Footer Placeholder 4"/>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de-DE"/>
          </a:p>
        </p:txBody>
      </p:sp>
      <p:sp>
        <p:nvSpPr>
          <p:cNvPr id="6" name="Slide Number Placeholder 5"/>
          <p:cNvSpPr>
            <a:spLocks noGrp="1"/>
          </p:cNvSpPr>
          <p:nvPr>
            <p:ph type="sldNum" sz="quarter" idx="4"/>
          </p:nvPr>
        </p:nvSpPr>
        <p:spPr>
          <a:xfrm>
            <a:off x="4843463" y="8475663"/>
            <a:ext cx="154305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rgbClr val="898989"/>
                </a:solidFill>
              </a:defRPr>
            </a:lvl1pPr>
          </a:lstStyle>
          <a:p>
            <a:pPr>
              <a:defRPr/>
            </a:pPr>
            <a:fld id="{D33EB16E-F3C9-42C1-91A0-E560CE229F9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rafik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84138"/>
            <a:ext cx="172878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p:cNvSpPr/>
          <p:nvPr/>
        </p:nvSpPr>
        <p:spPr>
          <a:xfrm>
            <a:off x="176420" y="364630"/>
            <a:ext cx="4404708" cy="861774"/>
          </a:xfrm>
          <a:prstGeom prst="rect">
            <a:avLst/>
          </a:prstGeom>
          <a:noFill/>
        </p:spPr>
        <p:txBody>
          <a:bodyPr lIns="121920" tIns="60960" rIns="121920" bIns="6096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Bef>
                <a:spcPts val="0"/>
              </a:spcBef>
              <a:spcAft>
                <a:spcPts val="0"/>
              </a:spcAft>
              <a:defRPr/>
            </a:pPr>
            <a:r>
              <a:rPr lang="de-DE" sz="2000" b="1">
                <a:ln/>
                <a:latin typeface="Comic Sans MS" panose="030F0702030302020204" pitchFamily="66" charset="0"/>
              </a:rPr>
              <a:t>Speiseplan 20.05.-24.05.2024</a:t>
            </a:r>
            <a:endParaRPr lang="de-DE" sz="2000" b="1" dirty="0">
              <a:ln/>
              <a:latin typeface="Comic Sans MS" panose="030F0702030302020204" pitchFamily="66" charset="0"/>
            </a:endParaRPr>
          </a:p>
          <a:p>
            <a:pPr eaLnBrk="1" fontAlgn="auto" hangingPunct="1">
              <a:spcBef>
                <a:spcPts val="0"/>
              </a:spcBef>
              <a:spcAft>
                <a:spcPts val="0"/>
              </a:spcAft>
              <a:defRPr/>
            </a:pPr>
            <a:r>
              <a:rPr lang="de-DE" sz="800" b="1" dirty="0">
                <a:ln/>
                <a:latin typeface="Comic Sans MS" panose="030F0702030302020204" pitchFamily="66" charset="0"/>
              </a:rPr>
              <a:t>Wir behalten uns kurzfristige Änderungen vor. </a:t>
            </a:r>
          </a:p>
          <a:p>
            <a:pPr eaLnBrk="1" fontAlgn="auto" hangingPunct="1">
              <a:spcBef>
                <a:spcPts val="0"/>
              </a:spcBef>
              <a:spcAft>
                <a:spcPts val="0"/>
              </a:spcAft>
              <a:defRPr/>
            </a:pPr>
            <a:endParaRPr lang="de-DE" sz="2000" b="1" dirty="0">
              <a:ln/>
              <a:latin typeface="Comic Sans MS" panose="030F0702030302020204" pitchFamily="66" charset="0"/>
            </a:endParaRPr>
          </a:p>
        </p:txBody>
      </p:sp>
      <p:sp>
        <p:nvSpPr>
          <p:cNvPr id="3076" name="Text Box 40"/>
          <p:cNvSpPr txBox="1">
            <a:spLocks noChangeArrowheads="1"/>
          </p:cNvSpPr>
          <p:nvPr/>
        </p:nvSpPr>
        <p:spPr bwMode="auto">
          <a:xfrm>
            <a:off x="134938" y="8008938"/>
            <a:ext cx="6586537" cy="1110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0000" tIns="62400" rIns="120000" bIns="6240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lgn="just" eaLnBrk="1" hangingPunct="1">
              <a:defRPr/>
            </a:pPr>
            <a:r>
              <a:rPr lang="de-DE" altLang="de-DE" sz="800" b="1">
                <a:solidFill>
                  <a:srgbClr val="31521B"/>
                </a:solidFill>
                <a:latin typeface="Arial" panose="020B0604020202020204" pitchFamily="34" charset="0"/>
                <a:ea typeface="Microsoft YaHei" panose="020B0503020204020204" pitchFamily="34" charset="-122"/>
              </a:rPr>
              <a:t>Wir verwenden Milch, Joghurt und Quark ausschließlich in Bioqualität. Grün markierte Produkte sind in Bioqualität.</a:t>
            </a:r>
            <a:endParaRPr lang="de-DE" altLang="de-DE" sz="800">
              <a:solidFill>
                <a:srgbClr val="000000"/>
              </a:solidFill>
              <a:ea typeface="Microsoft YaHei" panose="020B0503020204020204" pitchFamily="34" charset="-122"/>
            </a:endParaRPr>
          </a:p>
          <a:p>
            <a:pPr lvl="0" algn="just" eaLnBrk="1" hangingPunct="1"/>
            <a:endParaRPr lang="de-DE" altLang="de-DE" sz="800">
              <a:solidFill>
                <a:prstClr val="black"/>
              </a:solidFill>
              <a:cs typeface="Times New Roman" panose="02020603050405020304" pitchFamily="18"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Allergene</a:t>
            </a:r>
            <a:r>
              <a:rPr lang="de-DE" altLang="de-DE" sz="800">
                <a:solidFill>
                  <a:srgbClr val="000000"/>
                </a:solidFill>
                <a:ea typeface="Microsoft YaHei" panose="020B0503020204020204" pitchFamily="34" charset="-122"/>
                <a:cs typeface="Calibri" panose="020F0502020204030204" pitchFamily="34" charset="0"/>
              </a:rPr>
              <a:t>: glutenhaltiges Getreide (Weizen (101a), Roggen (101b), Gerste (101c), Hafer (101d)), Milch einschließlich Laktose (102), Eier (103), Schalenfrüchte (105), Sesamsamen (106), Sojabohnen (107), Sellerie (108), Senf (109), Hülsenfrüchte (110), Fische (112)</a:t>
            </a:r>
            <a:endParaRPr lang="de-DE" altLang="de-DE" sz="800">
              <a:solidFill>
                <a:prstClr val="black"/>
              </a:solidFill>
              <a:ea typeface="Times New Roman" panose="02020603050405020304" pitchFamily="18" charset="0"/>
              <a:cs typeface="Calibri" panose="020F0502020204030204" pitchFamily="34" charset="0"/>
            </a:endParaRPr>
          </a:p>
          <a:p>
            <a:pPr lvl="0" algn="just" eaLnBrk="1" hangingPunct="1"/>
            <a:r>
              <a:rPr lang="de-DE" altLang="de-DE" sz="800" b="1">
                <a:solidFill>
                  <a:srgbClr val="000000"/>
                </a:solidFill>
                <a:ea typeface="Microsoft YaHei" panose="020B0503020204020204" pitchFamily="34" charset="-122"/>
                <a:cs typeface="Calibri" panose="020F0502020204030204" pitchFamily="34" charset="0"/>
              </a:rPr>
              <a:t>Zusatzstoffe</a:t>
            </a:r>
            <a:r>
              <a:rPr lang="de-DE" altLang="de-DE" sz="800">
                <a:solidFill>
                  <a:srgbClr val="000000"/>
                </a:solidFill>
                <a:ea typeface="Microsoft YaHei" panose="020B0503020204020204" pitchFamily="34" charset="-122"/>
                <a:cs typeface="Calibri" panose="020F0502020204030204" pitchFamily="34" charset="0"/>
              </a:rPr>
              <a:t>: Farbstoffe (1), Konservierungsstoff (2), Antioxidationsmittel (3), Phosphat (4), Geschmacksverstärker (6), Rindfleisch (R), Schweinefleisch (S), Geflügelfleisch (G)</a:t>
            </a:r>
          </a:p>
          <a:p>
            <a:pPr lvl="0" algn="just" eaLnBrk="1" hangingPunct="1"/>
            <a:endParaRPr lang="de-DE" altLang="de-DE" sz="800" b="1">
              <a:solidFill>
                <a:srgbClr val="31521B"/>
              </a:solidFill>
              <a:latin typeface="Arial" panose="020B0604020202020204" pitchFamily="34" charset="0"/>
              <a:ea typeface="Microsoft YaHei" panose="020B0503020204020204" pitchFamily="34" charset="-122"/>
            </a:endParaRPr>
          </a:p>
          <a:p>
            <a:pPr lvl="0" algn="just" eaLnBrk="1" hangingPunct="1">
              <a:defRPr/>
            </a:pPr>
            <a:r>
              <a:rPr lang="de-DE" altLang="de-DE" sz="800" b="1">
                <a:solidFill>
                  <a:srgbClr val="000000"/>
                </a:solidFill>
                <a:ea typeface="Microsoft YaHei" panose="020B0503020204020204" pitchFamily="34" charset="-122"/>
              </a:rPr>
              <a:t>*Rohkost: </a:t>
            </a:r>
            <a:r>
              <a:rPr lang="de-DE" altLang="de-DE" sz="800">
                <a:solidFill>
                  <a:srgbClr val="000000"/>
                </a:solidFill>
                <a:ea typeface="Microsoft YaHei" panose="020B0503020204020204" pitchFamily="34" charset="-122"/>
              </a:rPr>
              <a:t>Möhren-, Gurken- und Kohlrabi-Sticks / </a:t>
            </a:r>
            <a:r>
              <a:rPr lang="de-DE" altLang="de-DE" sz="800" b="1">
                <a:solidFill>
                  <a:srgbClr val="000000"/>
                </a:solidFill>
                <a:ea typeface="Microsoft YaHei" panose="020B0503020204020204" pitchFamily="34" charset="-122"/>
              </a:rPr>
              <a:t>Suppengemüse: </a:t>
            </a:r>
            <a:r>
              <a:rPr lang="de-DE" altLang="de-DE" sz="800">
                <a:solidFill>
                  <a:srgbClr val="000000"/>
                </a:solidFill>
                <a:ea typeface="Microsoft YaHei" panose="020B0503020204020204" pitchFamily="34" charset="-122"/>
              </a:rPr>
              <a:t>Karotten, Blumenkohl, Erbsen, Sellerie/ </a:t>
            </a:r>
            <a:r>
              <a:rPr lang="de-DE" altLang="de-DE" sz="800" b="1">
                <a:solidFill>
                  <a:srgbClr val="000000"/>
                </a:solidFill>
                <a:ea typeface="Microsoft YaHei" panose="020B0503020204020204" pitchFamily="34" charset="-122"/>
              </a:rPr>
              <a:t>Valess: </a:t>
            </a:r>
            <a:r>
              <a:rPr lang="de-DE" altLang="de-DE" sz="800">
                <a:solidFill>
                  <a:srgbClr val="000000"/>
                </a:solidFill>
                <a:ea typeface="Microsoft YaHei" panose="020B0503020204020204" pitchFamily="34" charset="-122"/>
              </a:rPr>
              <a:t>Fleischersatz aus Milch </a:t>
            </a:r>
            <a:endParaRPr lang="de-DE" altLang="de-DE" sz="800" dirty="0">
              <a:solidFill>
                <a:srgbClr val="000000"/>
              </a:solidFill>
              <a:ea typeface="Microsoft YaHei" panose="020B0503020204020204" pitchFamily="34" charset="-122"/>
            </a:endParaRPr>
          </a:p>
        </p:txBody>
      </p:sp>
      <p:graphicFrame>
        <p:nvGraphicFramePr>
          <p:cNvPr id="8" name="Tabelle 7"/>
          <p:cNvGraphicFramePr>
            <a:graphicFrameLocks noGrp="1"/>
          </p:cNvGraphicFramePr>
          <p:nvPr>
            <p:extLst>
              <p:ext uri="{D42A27DB-BD31-4B8C-83A1-F6EECF244321}">
                <p14:modId xmlns:p14="http://schemas.microsoft.com/office/powerpoint/2010/main" val="601646414"/>
              </p:ext>
            </p:extLst>
          </p:nvPr>
        </p:nvGraphicFramePr>
        <p:xfrm>
          <a:off x="333375" y="900113"/>
          <a:ext cx="6264273" cy="5833901"/>
        </p:xfrm>
        <a:graphic>
          <a:graphicData uri="http://schemas.openxmlformats.org/drawingml/2006/table">
            <a:tbl>
              <a:tblPr firstRow="1" bandRow="1">
                <a:tableStyleId>{5C22544A-7EE6-4342-B048-85BDC9FD1C3A}</a:tableStyleId>
              </a:tblPr>
              <a:tblGrid>
                <a:gridCol w="286163">
                  <a:extLst>
                    <a:ext uri="{9D8B030D-6E8A-4147-A177-3AD203B41FA5}">
                      <a16:colId xmlns:a16="http://schemas.microsoft.com/office/drawing/2014/main" val="20000"/>
                    </a:ext>
                  </a:extLst>
                </a:gridCol>
                <a:gridCol w="1195622">
                  <a:extLst>
                    <a:ext uri="{9D8B030D-6E8A-4147-A177-3AD203B41FA5}">
                      <a16:colId xmlns:a16="http://schemas.microsoft.com/office/drawing/2014/main" val="20001"/>
                    </a:ext>
                  </a:extLst>
                </a:gridCol>
                <a:gridCol w="1195622">
                  <a:extLst>
                    <a:ext uri="{9D8B030D-6E8A-4147-A177-3AD203B41FA5}">
                      <a16:colId xmlns:a16="http://schemas.microsoft.com/office/drawing/2014/main" val="20002"/>
                    </a:ext>
                  </a:extLst>
                </a:gridCol>
                <a:gridCol w="1195622">
                  <a:extLst>
                    <a:ext uri="{9D8B030D-6E8A-4147-A177-3AD203B41FA5}">
                      <a16:colId xmlns:a16="http://schemas.microsoft.com/office/drawing/2014/main" val="20003"/>
                    </a:ext>
                  </a:extLst>
                </a:gridCol>
                <a:gridCol w="1195622">
                  <a:extLst>
                    <a:ext uri="{9D8B030D-6E8A-4147-A177-3AD203B41FA5}">
                      <a16:colId xmlns:a16="http://schemas.microsoft.com/office/drawing/2014/main" val="20004"/>
                    </a:ext>
                  </a:extLst>
                </a:gridCol>
                <a:gridCol w="1195622">
                  <a:extLst>
                    <a:ext uri="{9D8B030D-6E8A-4147-A177-3AD203B41FA5}">
                      <a16:colId xmlns:a16="http://schemas.microsoft.com/office/drawing/2014/main" val="20005"/>
                    </a:ext>
                  </a:extLst>
                </a:gridCol>
              </a:tblGrid>
              <a:tr h="359509">
                <a:tc>
                  <a:txBody>
                    <a:bodyPr/>
                    <a:lstStyle/>
                    <a:p>
                      <a:endParaRPr lang="de-DE" sz="1200" dirty="0"/>
                    </a:p>
                  </a:txBody>
                  <a:tcPr marL="121912" marR="121912" marT="60950" marB="60950"/>
                </a:tc>
                <a:tc>
                  <a:txBody>
                    <a:bodyPr/>
                    <a:lstStyle/>
                    <a:p>
                      <a:r>
                        <a:rPr lang="de-DE" sz="1200" dirty="0"/>
                        <a:t>M1 </a:t>
                      </a:r>
                    </a:p>
                  </a:txBody>
                  <a:tcPr marL="121912" marR="121912" marT="60950" marB="60950"/>
                </a:tc>
                <a:tc>
                  <a:txBody>
                    <a:bodyPr/>
                    <a:lstStyle/>
                    <a:p>
                      <a:r>
                        <a:rPr lang="de-DE" sz="1200"/>
                        <a:t>M2</a:t>
                      </a:r>
                      <a:endParaRPr lang="de-DE" sz="1200" dirty="0"/>
                    </a:p>
                  </a:txBody>
                  <a:tcPr marL="121912" marR="121912" marT="60950" marB="60950"/>
                </a:tc>
                <a:tc>
                  <a:txBody>
                    <a:bodyPr/>
                    <a:lstStyle/>
                    <a:p>
                      <a:r>
                        <a:rPr lang="de-DE" sz="1200"/>
                        <a:t>Vegi</a:t>
                      </a:r>
                      <a:endParaRPr lang="de-DE" sz="1200" dirty="0"/>
                    </a:p>
                  </a:txBody>
                  <a:tcPr marL="121912" marR="121912" marT="60950" marB="60950"/>
                </a:tc>
                <a:tc>
                  <a:txBody>
                    <a:bodyPr/>
                    <a:lstStyle/>
                    <a:p>
                      <a:r>
                        <a:rPr lang="de-DE" sz="1200"/>
                        <a:t>Allergie 1</a:t>
                      </a:r>
                      <a:endParaRPr lang="de-DE" sz="1200" dirty="0"/>
                    </a:p>
                  </a:txBody>
                  <a:tcPr marL="121912" marR="121912" marT="60950" marB="60950"/>
                </a:tc>
                <a:tc>
                  <a:txBody>
                    <a:bodyPr/>
                    <a:lstStyle/>
                    <a:p>
                      <a:r>
                        <a:rPr lang="de-DE" sz="1200"/>
                        <a:t>Allergie 2</a:t>
                      </a:r>
                      <a:endParaRPr lang="de-DE" sz="1200" dirty="0"/>
                    </a:p>
                  </a:txBody>
                  <a:tcPr marL="121912" marR="121912" marT="60950" marB="60950"/>
                </a:tc>
                <a:extLst>
                  <a:ext uri="{0D108BD9-81ED-4DB2-BD59-A6C34878D82A}">
                    <a16:rowId xmlns:a16="http://schemas.microsoft.com/office/drawing/2014/main" val="10000"/>
                  </a:ext>
                </a:extLst>
              </a:tr>
              <a:tr h="1024332">
                <a:tc>
                  <a:txBody>
                    <a:bodyPr/>
                    <a:lstStyle/>
                    <a:p>
                      <a:endParaRPr lang="de-DE" sz="600" dirty="0"/>
                    </a:p>
                    <a:p>
                      <a:r>
                        <a:rPr lang="de-DE" sz="600" dirty="0"/>
                        <a:t>Montag</a:t>
                      </a:r>
                    </a:p>
                  </a:txBody>
                  <a:tcPr marL="121912" marR="121912" marT="60950" marB="60950"/>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Möhren-Kartoffel-Eintopf</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1,2,3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Vollkornbrot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101a, 101b,101c</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Erdbeerquark</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102</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Möhren-Kartoffel-Eintopf</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1,2,3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mit Geflügelwürstchen</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G,2,3,4</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Vollkornbrot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101a, 101b,101c</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Erdbeerquark</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102</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siehe M1 - </a:t>
                      </a: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Möhren-Kartoffel-Eintopf</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1,2,3</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p>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½ Mehrkorn-brötchen</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107</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Erdbeerquark</a:t>
                      </a: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Möhren-Kartoffel-Eintopf</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1,2,3</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a:t>
                      </a:r>
                    </a:p>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Vollkornbrot</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101a, 101b,101c</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Obst</a:t>
                      </a:r>
                    </a:p>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p>
                  </a:txBody>
                  <a:tcPr marL="121920" marR="121920" marT="60960" marB="60960" horzOverflow="overflow"/>
                </a:tc>
                <a:extLst>
                  <a:ext uri="{0D108BD9-81ED-4DB2-BD59-A6C34878D82A}">
                    <a16:rowId xmlns:a16="http://schemas.microsoft.com/office/drawing/2014/main" val="10001"/>
                  </a:ext>
                </a:extLst>
              </a:tr>
              <a:tr h="949651">
                <a:tc>
                  <a:txBody>
                    <a:bodyPr/>
                    <a:lstStyle/>
                    <a:p>
                      <a:r>
                        <a:rPr lang="de-DE" sz="600" dirty="0"/>
                        <a:t>Dienstag </a:t>
                      </a:r>
                    </a:p>
                  </a:txBody>
                  <a:tcPr marL="121912" marR="121912" marT="60950" marB="60950"/>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Hähnchenschnitzel</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G,101a</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Sommergemüse (Karotten, Bohnen, Erbsen)</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110</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err="1">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Röstikroketten</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Rahmsoße</a:t>
                      </a:r>
                      <a:r>
                        <a:rPr kumimoji="0" lang="de-DE" altLang="de-DE" sz="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101a,102,107</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Obst </a:t>
                      </a:r>
                      <a:endPar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-entfällt-</a:t>
                      </a:r>
                    </a:p>
                  </a:txBody>
                  <a:tcPr marL="121920" marR="121920" marT="60960" marB="60960" horzOverflow="overflow"/>
                </a:tc>
                <a:tc>
                  <a:txBody>
                    <a:bodyPr/>
                    <a:lstStyle>
                      <a:lvl1pPr defTabSz="449263">
                        <a:lnSpc>
                          <a:spcPct val="90000"/>
                        </a:lnSpc>
                        <a:spcBef>
                          <a:spcPts val="750"/>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Calibri" panose="020F0502020204030204" pitchFamily="34" charset="0"/>
                        </a:defRPr>
                      </a:lvl1pPr>
                      <a:lvl2pPr marL="742950" indent="-28575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alibri" panose="020F0502020204030204" pitchFamily="34" charset="0"/>
                        </a:defRPr>
                      </a:lvl2pPr>
                      <a:lvl3pPr marL="11430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chemeClr val="tx1"/>
                          </a:solidFill>
                          <a:latin typeface="Calibri" panose="020F0502020204030204" pitchFamily="34" charset="0"/>
                        </a:defRPr>
                      </a:lvl3pPr>
                      <a:lvl4pPr marL="16002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4pPr>
                      <a:lvl5pPr marL="20574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5pPr>
                      <a:lvl6pPr marL="25146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6pPr>
                      <a:lvl7pPr marL="29718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7pPr>
                      <a:lvl8pPr marL="34290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8pPr>
                      <a:lvl9pPr marL="38862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9pPr>
                    </a:lstStyle>
                    <a:p>
                      <a:pPr marL="0" marR="0" lvl="0" indent="0" algn="l" defTabSz="449263" rtl="0" eaLnBrk="1" fontAlgn="base" latinLnBrk="0" hangingPunct="1">
                        <a:lnSpc>
                          <a:spcPct val="100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Hausgemachter Kichererbsenbratling</a:t>
                      </a:r>
                      <a:r>
                        <a:rPr kumimoji="0" lang="de-DE" altLang="de-DE" sz="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101a,110</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a:ln>
                            <a:noFill/>
                          </a:ln>
                          <a:solidFill>
                            <a:schemeClr val="tx1"/>
                          </a:solidFill>
                          <a:effectLst/>
                          <a:latin typeface="Arial" panose="020B0604020202020204" pitchFamily="34" charset="0"/>
                          <a:ea typeface="Microsoft YaHei" panose="020B0503020204020204" pitchFamily="34" charset="-122"/>
                          <a:cs typeface="Arial" panose="020B0604020202020204" pitchFamily="34" charset="0"/>
                        </a:rPr>
                        <a:t>Sommergemüse (Karotten, Bohnen, Erbsen)*</a:t>
                      </a:r>
                      <a:r>
                        <a:rPr kumimoji="0" lang="de-DE" altLang="de-DE" sz="800" b="0" i="0" u="none" strike="noStrike" cap="none" normalizeH="0" baseline="30000" dirty="0">
                          <a:ln>
                            <a:noFill/>
                          </a:ln>
                          <a:solidFill>
                            <a:schemeClr val="tx1"/>
                          </a:solidFill>
                          <a:effectLst/>
                          <a:latin typeface="Arial" panose="020B0604020202020204" pitchFamily="34" charset="0"/>
                          <a:cs typeface="Arial" panose="020B0604020202020204" pitchFamily="34" charset="0"/>
                        </a:rPr>
                        <a:t>110</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err="1">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Röstikroketten</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Rahmsoße</a:t>
                      </a:r>
                      <a:r>
                        <a:rPr kumimoji="0" lang="de-DE" altLang="de-DE" sz="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101a,102,107</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Obst </a:t>
                      </a:r>
                    </a:p>
                  </a:txBody>
                  <a:tcPr marL="121920" marR="121920" marT="60960" marB="60960" horzOverflow="overflow"/>
                </a:tc>
                <a:tc>
                  <a:txBody>
                    <a:bodyPr/>
                    <a:lstStyle>
                      <a:lvl1pPr defTabSz="449263">
                        <a:lnSpc>
                          <a:spcPct val="90000"/>
                        </a:lnSpc>
                        <a:spcBef>
                          <a:spcPts val="750"/>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Calibri" panose="020F0502020204030204" pitchFamily="34" charset="0"/>
                        </a:defRPr>
                      </a:lvl1pPr>
                      <a:lvl2pPr marL="742950" indent="-28575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alibri" panose="020F0502020204030204" pitchFamily="34" charset="0"/>
                        </a:defRPr>
                      </a:lvl2pPr>
                      <a:lvl3pPr marL="11430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chemeClr val="tx1"/>
                          </a:solidFill>
                          <a:latin typeface="Calibri" panose="020F0502020204030204" pitchFamily="34" charset="0"/>
                        </a:defRPr>
                      </a:lvl3pPr>
                      <a:lvl4pPr marL="16002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4pPr>
                      <a:lvl5pPr marL="20574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5pPr>
                      <a:lvl6pPr marL="25146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6pPr>
                      <a:lvl7pPr marL="29718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7pPr>
                      <a:lvl8pPr marL="34290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8pPr>
                      <a:lvl9pPr marL="38862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9pPr>
                    </a:lstStyle>
                    <a:p>
                      <a:pPr marL="0" marR="0" lvl="0" indent="0" algn="l" defTabSz="449263" rtl="0" eaLnBrk="1" fontAlgn="base" latinLnBrk="0" hangingPunct="1">
                        <a:lnSpc>
                          <a:spcPct val="100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Hähnchenbrust, Möhren,    Kartoffeln, Bratensoße,        Obst</a:t>
                      </a:r>
                      <a:endPar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121920" marR="121920" marT="60960" marB="60960" horzOverflow="overflow"/>
                </a:tc>
                <a:tc>
                  <a:txBody>
                    <a:bodyPr/>
                    <a:lstStyle>
                      <a:lvl1pPr defTabSz="449263">
                        <a:lnSpc>
                          <a:spcPct val="90000"/>
                        </a:lnSpc>
                        <a:spcBef>
                          <a:spcPts val="750"/>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900">
                          <a:solidFill>
                            <a:schemeClr val="tx1"/>
                          </a:solidFill>
                          <a:latin typeface="Calibri" panose="020F0502020204030204" pitchFamily="34" charset="0"/>
                        </a:defRPr>
                      </a:lvl1pPr>
                      <a:lvl2pPr marL="742950" indent="-28575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Calibri" panose="020F0502020204030204" pitchFamily="34" charset="0"/>
                        </a:defRPr>
                      </a:lvl2pPr>
                      <a:lvl3pPr marL="11430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300">
                          <a:solidFill>
                            <a:schemeClr val="tx1"/>
                          </a:solidFill>
                          <a:latin typeface="Calibri" panose="020F0502020204030204" pitchFamily="34" charset="0"/>
                        </a:defRPr>
                      </a:lvl3pPr>
                      <a:lvl4pPr marL="16002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4pPr>
                      <a:lvl5pPr marL="2057400" indent="-228600" defTabSz="449263">
                        <a:lnSpc>
                          <a:spcPct val="90000"/>
                        </a:lnSpc>
                        <a:spcBef>
                          <a:spcPts val="375"/>
                        </a:spcBef>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5pPr>
                      <a:lvl6pPr marL="25146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6pPr>
                      <a:lvl7pPr marL="29718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7pPr>
                      <a:lvl8pPr marL="34290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8pPr>
                      <a:lvl9pPr marL="3886200" indent="-228600" defTabSz="449263" fontAlgn="base">
                        <a:lnSpc>
                          <a:spcPct val="90000"/>
                        </a:lnSpc>
                        <a:spcBef>
                          <a:spcPts val="375"/>
                        </a:spcBef>
                        <a:spcAft>
                          <a:spcPct val="0"/>
                        </a:spcAft>
                        <a:buFont typeface="Arial" panose="020B0604020202020204"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100">
                          <a:solidFill>
                            <a:schemeClr val="tx1"/>
                          </a:solidFill>
                          <a:latin typeface="Calibri" panose="020F0502020204030204" pitchFamily="34" charset="0"/>
                        </a:defRPr>
                      </a:lvl9pPr>
                    </a:lstStyle>
                    <a:p>
                      <a:pPr marL="0" marR="0" lvl="0" indent="0" algn="l" defTabSz="449263" rtl="0" eaLnBrk="1" fontAlgn="base" latinLnBrk="0" hangingPunct="1">
                        <a:lnSpc>
                          <a:spcPct val="100000"/>
                        </a:lnSpc>
                        <a:spcBef>
                          <a:spcPts val="500"/>
                        </a:spcBef>
                        <a:spcAft>
                          <a:spcPct val="0"/>
                        </a:spcAft>
                        <a:buClrTx/>
                        <a:buSzPct val="7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Hähnchenbrust, Möhren,    Kartoffeln, Bratensoße,       Obst</a:t>
                      </a:r>
                      <a:endPar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121920" marR="121920" marT="60960" marB="60960" horzOverflow="overflow"/>
                </a:tc>
                <a:extLst>
                  <a:ext uri="{0D108BD9-81ED-4DB2-BD59-A6C34878D82A}">
                    <a16:rowId xmlns:a16="http://schemas.microsoft.com/office/drawing/2014/main" val="10002"/>
                  </a:ext>
                </a:extLst>
              </a:tr>
              <a:tr h="1045773">
                <a:tc>
                  <a:txBody>
                    <a:bodyPr/>
                    <a:lstStyle/>
                    <a:p>
                      <a:endParaRPr lang="de-DE" sz="600" dirty="0"/>
                    </a:p>
                    <a:p>
                      <a:r>
                        <a:rPr lang="de-DE" sz="600" dirty="0"/>
                        <a:t>Mittwoch</a:t>
                      </a:r>
                    </a:p>
                  </a:txBody>
                  <a:tcPr marL="121912" marR="121912" marT="60950" marB="60950"/>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Eier</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in Kräutersoße</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101a,102,</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107</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Kartoffeln,  </a:t>
                      </a:r>
                    </a:p>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Gemischter Salat (Eisberg, Gurke, Tomate) mit einem 8 Kräuterdressing                         </a:t>
                      </a: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-entfällt-</a:t>
                      </a: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Kartoffelpuffer, </a:t>
                      </a:r>
                      <a:r>
                        <a:rPr kumimoji="0" lang="de-DE" altLang="de-DE" sz="800" b="1" i="0" u="none" strike="noStrike" kern="1200" cap="none" spc="0" normalizeH="0" baseline="0" noProof="0" dirty="0">
                          <a:ln>
                            <a:noFill/>
                          </a:ln>
                          <a:solidFill>
                            <a:srgbClr val="31521B"/>
                          </a:solidFill>
                          <a:effectLst/>
                          <a:uLnTx/>
                          <a:uFillTx/>
                          <a:latin typeface="Arial" panose="020B0604020202020204" pitchFamily="34" charset="0"/>
                          <a:ea typeface="+mn-ea"/>
                          <a:cs typeface="Arial" panose="020B0604020202020204" pitchFamily="34" charset="0"/>
                        </a:rPr>
                        <a:t>Apfelmark</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3</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Gemischter Salat (Eisberg, Gurke, Tomate) mit einem 8 Kräuterdressing</a:t>
                      </a: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Kartoffelpuffer, </a:t>
                      </a:r>
                      <a:r>
                        <a:rPr kumimoji="0" lang="de-DE" altLang="de-DE" sz="800" b="1" i="0" u="none" strike="noStrike" cap="none" normalizeH="0" baseline="0" dirty="0">
                          <a:ln>
                            <a:noFill/>
                          </a:ln>
                          <a:solidFill>
                            <a:srgbClr val="31521B"/>
                          </a:solidFill>
                          <a:effectLst/>
                          <a:latin typeface="Arial" panose="020B0604020202020204" pitchFamily="34" charset="0"/>
                          <a:cs typeface="Arial" panose="020B0604020202020204" pitchFamily="34" charset="0"/>
                        </a:rPr>
                        <a:t>Apfelmark</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3</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Gemischter Salat (Eisberg, Gurke, Tomate) mit einem 8 Kräuterdressing</a:t>
                      </a: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
                          <a:srgbClr val="E4005C"/>
                        </a:buClr>
                        <a:buSzPct val="70000"/>
                        <a:buFont typeface="Wingdings" panose="05000000000000000000" pitchFamily="2" charset="2"/>
                        <a:buNone/>
                        <a:tabLst/>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Kartoffelpuffer, </a:t>
                      </a:r>
                      <a:r>
                        <a:rPr kumimoji="0" lang="de-DE" altLang="de-DE" sz="800" b="1" i="0" u="none" strike="noStrike" cap="none" normalizeH="0" baseline="0" dirty="0">
                          <a:ln>
                            <a:noFill/>
                          </a:ln>
                          <a:solidFill>
                            <a:srgbClr val="31521B"/>
                          </a:solidFill>
                          <a:effectLst/>
                          <a:latin typeface="Arial" panose="020B0604020202020204" pitchFamily="34" charset="0"/>
                          <a:cs typeface="Arial" panose="020B0604020202020204" pitchFamily="34" charset="0"/>
                        </a:rPr>
                        <a:t>Apfelmark</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3</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Gemischter Salat (Eisberg, Gurke, Tomate) mit einem 8 Kräuterdressing</a:t>
                      </a:r>
                    </a:p>
                  </a:txBody>
                  <a:tcPr marL="121920" marR="121920" marT="60960" marB="60960" horzOverflow="overflow"/>
                </a:tc>
                <a:extLst>
                  <a:ext uri="{0D108BD9-81ED-4DB2-BD59-A6C34878D82A}">
                    <a16:rowId xmlns:a16="http://schemas.microsoft.com/office/drawing/2014/main" val="10003"/>
                  </a:ext>
                </a:extLst>
              </a:tr>
              <a:tr h="1036274">
                <a:tc>
                  <a:txBody>
                    <a:bodyPr/>
                    <a:lstStyle/>
                    <a:p>
                      <a:r>
                        <a:rPr lang="de-DE" sz="600" dirty="0"/>
                        <a:t>Donnerstag</a:t>
                      </a:r>
                    </a:p>
                  </a:txBody>
                  <a:tcPr marL="121912" marR="121912" marT="60950" marB="60950"/>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Lasagne mit </a:t>
                      </a:r>
                      <a:r>
                        <a:rPr kumimoji="0" lang="de-DE" altLang="de-DE" sz="800" b="1" i="0" u="none" strike="noStrike" cap="none" normalizeH="0" baseline="0" dirty="0">
                          <a:ln>
                            <a:noFill/>
                          </a:ln>
                          <a:solidFill>
                            <a:schemeClr val="accent2">
                              <a:lumMod val="50000"/>
                            </a:schemeClr>
                          </a:solidFill>
                          <a:effectLst/>
                          <a:latin typeface="Arial" panose="020B0604020202020204" pitchFamily="34" charset="0"/>
                          <a:cs typeface="Arial" panose="020B0604020202020204" pitchFamily="34" charset="0"/>
                        </a:rPr>
                        <a:t>veganem Hack</a:t>
                      </a:r>
                      <a:r>
                        <a:rPr kumimoji="0" lang="de-DE" altLang="de-DE" sz="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 101a,102,107,110</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-entfällt-</a:t>
                      </a: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Lasagne mit Tomatengemüse</a:t>
                      </a:r>
                      <a:r>
                        <a:rPr kumimoji="0" lang="de-DE" altLang="de-DE" sz="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101a</a:t>
                      </a:r>
                      <a:r>
                        <a:rPr kumimoji="0" lang="de-DE" altLang="de-DE" sz="800" b="0" i="0" u="none" strike="noStrike" cap="none" normalizeH="0" baseline="30000">
                          <a:ln>
                            <a:noFill/>
                          </a:ln>
                          <a:solidFill>
                            <a:srgbClr val="000000"/>
                          </a:solidFill>
                          <a:effectLst/>
                          <a:latin typeface="Arial" panose="020B0604020202020204" pitchFamily="34" charset="0"/>
                          <a:cs typeface="Arial" panose="020B0604020202020204" pitchFamily="34" charset="0"/>
                        </a:rPr>
                        <a:t>,102,107</a:t>
                      </a:r>
                      <a:r>
                        <a:rPr kumimoji="0" lang="de-DE" altLang="de-DE" sz="800" b="0" i="0" u="none" strike="noStrike" cap="none" normalizeH="0" baseline="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Nudelauflauf mit Tomatensoße überbacken,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horzOverflow="overflow"/>
                </a:tc>
                <a:tc>
                  <a:txBody>
                    <a:bodyPr/>
                    <a:lstStyle>
                      <a:lvl1pPr>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Nudelauflauf mit Tomatensoße überbacken, </a:t>
                      </a:r>
                      <a:r>
                        <a:rPr kumimoji="0" lang="de-DE" altLang="de-DE"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Rohkost*</a:t>
                      </a:r>
                      <a:endPar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121920" marR="121920" marT="60960" marB="60960" horzOverflow="overflow"/>
                </a:tc>
                <a:extLst>
                  <a:ext uri="{0D108BD9-81ED-4DB2-BD59-A6C34878D82A}">
                    <a16:rowId xmlns:a16="http://schemas.microsoft.com/office/drawing/2014/main" val="10004"/>
                  </a:ext>
                </a:extLst>
              </a:tr>
              <a:tr h="987170">
                <a:tc>
                  <a:txBody>
                    <a:bodyPr/>
                    <a:lstStyle/>
                    <a:p>
                      <a:r>
                        <a:rPr lang="de-DE" sz="600" dirty="0"/>
                        <a:t>Freitag</a:t>
                      </a:r>
                    </a:p>
                  </a:txBody>
                  <a:tcPr marL="121912" marR="121912" marT="60950" marB="60950"/>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Lachsfilet</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112</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gedünstet,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Dillsoße</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101a,102,107</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Weißkraut Salat (geraspelter Weißkraut und Möhre mit Joghurtdressing</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a:t>
                      </a: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Rotzungenfilet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101a,112</a:t>
                      </a:r>
                      <a:r>
                        <a:rPr kumimoji="0" lang="de-DE" altLang="de-DE" sz="800" b="0" i="0" u="none" strike="noStrike" cap="none" normalizeH="0" baseline="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paniert, </a:t>
                      </a:r>
                      <a:r>
                        <a:rPr kumimoji="0" lang="de-DE" sz="800" b="0" i="0" u="none" strike="noStrike" kern="1200" cap="none" spc="0" normalizeH="0" baseline="0" noProof="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Dillsoße</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101a,102,107</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Weißkraut Salat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(geraspelter Weißkraut und Möhre mit Joghurtdressing</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endPar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Gemüsenuggets</a:t>
                      </a:r>
                      <a:r>
                        <a:rPr kumimoji="0" lang="de-DE" altLang="de-DE" sz="800" b="0" i="0" u="none" strike="noStrike" cap="none" normalizeH="0" baseline="30000" dirty="0">
                          <a:ln>
                            <a:noFill/>
                          </a:ln>
                          <a:solidFill>
                            <a:srgbClr val="000000"/>
                          </a:solidFill>
                          <a:effectLst/>
                          <a:latin typeface="Arial" panose="020B0604020202020204" pitchFamily="34" charset="0"/>
                          <a:cs typeface="Arial" panose="020B0604020202020204" pitchFamily="34" charset="0"/>
                        </a:rPr>
                        <a:t>101a,101c,102</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r>
                        <a:rPr kumimoji="0" lang="de-DE" sz="800" b="1" i="0" u="none" strike="noStrike" kern="1200" cap="none" spc="0" normalizeH="0" baseline="0" noProof="0" dirty="0">
                          <a:ln>
                            <a:noFill/>
                          </a:ln>
                          <a:solidFill>
                            <a:srgbClr val="63A537">
                              <a:lumMod val="50000"/>
                            </a:srgbClr>
                          </a:solidFill>
                          <a:effectLst/>
                          <a:uLnTx/>
                          <a:uFillTx/>
                          <a:latin typeface="Arial" panose="020B0604020202020204" pitchFamily="34" charset="0"/>
                          <a:ea typeface="Microsoft YaHei"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 </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Dillsoße</a:t>
                      </a:r>
                      <a:r>
                        <a:rPr kumimoji="0" lang="de-DE" altLang="de-DE" sz="800" b="0" i="0" u="none" strike="noStrike" cap="none" normalizeH="0" baseline="3000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101a,102,107</a:t>
                      </a:r>
                      <a:r>
                        <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Weißkraut Salat (geraspelter Weißkraut und Möhre mit Joghurtdressing</a:t>
                      </a:r>
                      <a:r>
                        <a:rPr kumimoji="0" 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charset="-122"/>
                          <a:cs typeface="Arial" panose="020B0604020202020204" pitchFamily="34" charset="0"/>
                        </a:rPr>
                        <a:t>102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a:t>
                      </a:r>
                      <a:endParaRPr kumimoji="0" lang="de-DE" altLang="de-DE" sz="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Lachsfilet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gedünstet,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err="1">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Dillsoße</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Weißkraut Salat (geraspelter Weißkraut und Möhre mit Kräuterdressing)</a:t>
                      </a:r>
                      <a:endPar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tc>
                  <a:txBody>
                    <a:bodyPr/>
                    <a:lstStyle>
                      <a:lvl1pPr defTabSz="685800">
                        <a:lnSpc>
                          <a:spcPct val="90000"/>
                        </a:lnSpc>
                        <a:spcBef>
                          <a:spcPts val="750"/>
                        </a:spcBef>
                        <a:buFont typeface="Arial" panose="020B0604020202020204" pitchFamily="34" charset="0"/>
                        <a:defRPr sz="19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defRPr sz="1600">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defRPr sz="13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defRPr sz="1100">
                          <a:solidFill>
                            <a:schemeClr val="tx1"/>
                          </a:solidFill>
                          <a:latin typeface="Calibri" panose="020F0502020204030204" pitchFamily="34" charset="0"/>
                        </a:defRPr>
                      </a:lvl5pPr>
                      <a:lvl6pPr marL="25146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6pPr>
                      <a:lvl7pPr marL="29718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7pPr>
                      <a:lvl8pPr marL="34290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8pPr>
                      <a:lvl9pPr marL="3886200" indent="-228600" defTabSz="685800" fontAlgn="base">
                        <a:lnSpc>
                          <a:spcPct val="90000"/>
                        </a:lnSpc>
                        <a:spcBef>
                          <a:spcPts val="375"/>
                        </a:spcBef>
                        <a:spcAft>
                          <a:spcPct val="0"/>
                        </a:spcAft>
                        <a:buFont typeface="Arial" panose="020B0604020202020204" pitchFamily="34" charset="0"/>
                        <a:defRPr sz="1100">
                          <a:solidFill>
                            <a:schemeClr val="tx1"/>
                          </a:solidFill>
                          <a:latin typeface="Calibri" panose="020F0502020204030204"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Lachsfilet</a:t>
                      </a:r>
                      <a:r>
                        <a:rPr kumimoji="0" lang="de-DE" altLang="de-DE" sz="800" b="0" i="0" u="none" strike="noStrike" kern="1200" cap="none" spc="0" normalizeH="0" baseline="3000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112</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 gedünstet,</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sz="800" b="0" i="0" u="none" strike="noStrike" kern="1200" cap="none" spc="0" normalizeH="0" baseline="0" noProof="0" dirty="0">
                          <a:ln>
                            <a:noFill/>
                          </a:ln>
                          <a:solidFill>
                            <a:schemeClr val="tx1"/>
                          </a:solidFill>
                          <a:effectLst/>
                          <a:uLnTx/>
                          <a:uFillTx/>
                          <a:latin typeface="Arial" panose="020B0604020202020204" pitchFamily="34" charset="0"/>
                          <a:ea typeface="Microsoft YaHei" charset="-122"/>
                          <a:cs typeface="Arial" panose="020B0604020202020204" pitchFamily="34" charset="0"/>
                        </a:rPr>
                        <a:t>Reis</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cap="none" normalizeH="0" baseline="0" dirty="0" err="1">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Dillsoße</a:t>
                      </a:r>
                      <a:r>
                        <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rPr>
                        <a:t>, </a:t>
                      </a:r>
                      <a:r>
                        <a:rPr kumimoji="0" lang="de-DE" altLang="de-DE" sz="800" b="0" i="0" u="none" strike="noStrike" kern="1200" cap="none" spc="0" normalizeH="0" baseline="0" noProof="0" dirty="0">
                          <a:ln>
                            <a:noFill/>
                          </a:ln>
                          <a:solidFill>
                            <a:srgbClr val="000000"/>
                          </a:solidFill>
                          <a:effectLst/>
                          <a:uLnTx/>
                          <a:uFillTx/>
                          <a:latin typeface="Arial" panose="020B0604020202020204" pitchFamily="34" charset="0"/>
                          <a:ea typeface="Microsoft YaHei" panose="020B0503020204020204" pitchFamily="34" charset="-122"/>
                          <a:cs typeface="Arial" panose="020B0604020202020204" pitchFamily="34" charset="0"/>
                        </a:rPr>
                        <a:t>Weißkraut Salat (geraspelter Weißkraut und Möhre mit Kräuterdressing)</a:t>
                      </a:r>
                      <a:endParaRPr kumimoji="0" lang="de-DE" altLang="de-DE" sz="800" b="0" i="0" u="none" strike="noStrike" cap="none" normalizeH="0" baseline="0" dirty="0">
                        <a:ln>
                          <a:noFill/>
                        </a:ln>
                        <a:solidFill>
                          <a:srgbClr val="000000"/>
                        </a:solidFill>
                        <a:effectLst/>
                        <a:latin typeface="Arial" panose="020B0604020202020204" pitchFamily="34" charset="0"/>
                        <a:ea typeface="Microsoft YaHei" panose="020B0503020204020204" pitchFamily="34" charset="-122"/>
                        <a:cs typeface="Arial" panose="020B0604020202020204" pitchFamily="34" charset="0"/>
                      </a:endParaRPr>
                    </a:p>
                  </a:txBody>
                  <a:tcPr marL="121920" marR="121920" marT="60960" marB="60960" horzOverflow="overflow"/>
                </a:tc>
                <a:extLst>
                  <a:ext uri="{0D108BD9-81ED-4DB2-BD59-A6C34878D82A}">
                    <a16:rowId xmlns:a16="http://schemas.microsoft.com/office/drawing/2014/main" val="10005"/>
                  </a:ext>
                </a:extLst>
              </a:tr>
            </a:tbl>
          </a:graphicData>
        </a:graphic>
      </p:graphicFrame>
      <p:sp>
        <p:nvSpPr>
          <p:cNvPr id="3128" name="Textfeld 23"/>
          <p:cNvSpPr txBox="1">
            <a:spLocks noChangeArrowheads="1"/>
          </p:cNvSpPr>
          <p:nvPr/>
        </p:nvSpPr>
        <p:spPr bwMode="auto">
          <a:xfrm>
            <a:off x="176213" y="6948488"/>
            <a:ext cx="6599237"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de-DE" altLang="de-DE" sz="800" dirty="0">
                <a:solidFill>
                  <a:srgbClr val="000000"/>
                </a:solidFill>
                <a:ea typeface="Times New Roman" panose="02020603050405020304" pitchFamily="18" charset="0"/>
                <a:cs typeface="Calibri" panose="020F0502020204030204" pitchFamily="34" charset="0"/>
              </a:rPr>
              <a:t>Wir weisen Sie darauf hin, dass wir Spuren oben genannter Allergene nicht zu 100 % ausschließen können. Es können immer minimale Spuren in unseren zubereiteten Lebensmitteln vorhanden sein (Cross Contact). Mit der Abgabe Ihrer Bestellung sind Sie damit einverstanden und übernehmen das Risiko für Ihr Kind, dass minimale Spuren vorhanden sein könnten.</a:t>
            </a:r>
          </a:p>
          <a:p>
            <a:pPr algn="just" eaLnBrk="1" hangingPunct="1"/>
            <a:endParaRPr lang="de-DE" altLang="de-DE" sz="800" dirty="0">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In den </a:t>
            </a:r>
            <a:r>
              <a:rPr lang="de-DE" altLang="de-DE" sz="800" b="1" dirty="0">
                <a:ea typeface="Times New Roman" panose="02020603050405020304" pitchFamily="18" charset="0"/>
                <a:cs typeface="Calibri" panose="020F0502020204030204" pitchFamily="34" charset="0"/>
              </a:rPr>
              <a:t>weiterführenden Schulen entfällt</a:t>
            </a:r>
            <a:r>
              <a:rPr lang="de-DE" altLang="de-DE" sz="800" dirty="0">
                <a:ea typeface="Times New Roman" panose="02020603050405020304" pitchFamily="18" charset="0"/>
                <a:cs typeface="Calibri" panose="020F0502020204030204" pitchFamily="34" charset="0"/>
              </a:rPr>
              <a:t> der im Speiseplan angegebene </a:t>
            </a:r>
            <a:r>
              <a:rPr lang="de-DE" altLang="de-DE" sz="800" b="1" dirty="0">
                <a:ea typeface="Times New Roman" panose="02020603050405020304" pitchFamily="18" charset="0"/>
                <a:cs typeface="Calibri" panose="020F0502020204030204" pitchFamily="34" charset="0"/>
              </a:rPr>
              <a:t>Nachtisch/Salat/Obst/Rohkost</a:t>
            </a:r>
            <a:r>
              <a:rPr lang="de-DE" altLang="de-DE" sz="800" dirty="0">
                <a:ea typeface="Times New Roman" panose="02020603050405020304" pitchFamily="18" charset="0"/>
                <a:cs typeface="Calibri" panose="020F0502020204030204" pitchFamily="34" charset="0"/>
              </a:rPr>
              <a:t>. </a:t>
            </a:r>
            <a:r>
              <a:rPr lang="de-DE" altLang="de-DE" sz="800" b="1" dirty="0">
                <a:ea typeface="Times New Roman" panose="02020603050405020304" pitchFamily="18" charset="0"/>
                <a:cs typeface="Calibri" panose="020F0502020204030204" pitchFamily="34" charset="0"/>
              </a:rPr>
              <a:t>Stattdessen</a:t>
            </a:r>
            <a:r>
              <a:rPr lang="de-DE" altLang="de-DE" sz="800" dirty="0">
                <a:ea typeface="Times New Roman" panose="02020603050405020304" pitchFamily="18" charset="0"/>
                <a:cs typeface="Calibri" panose="020F0502020204030204" pitchFamily="34" charset="0"/>
              </a:rPr>
              <a:t> gibt es eine </a:t>
            </a:r>
            <a:r>
              <a:rPr lang="de-DE" altLang="de-DE" sz="800" b="1" dirty="0">
                <a:ea typeface="Times New Roman" panose="02020603050405020304" pitchFamily="18" charset="0"/>
                <a:cs typeface="Calibri" panose="020F0502020204030204" pitchFamily="34" charset="0"/>
              </a:rPr>
              <a:t>Salat- und </a:t>
            </a:r>
            <a:r>
              <a:rPr lang="de-DE" altLang="de-DE" sz="800" b="1" dirty="0" err="1">
                <a:ea typeface="Times New Roman" panose="02020603050405020304" pitchFamily="18" charset="0"/>
                <a:cs typeface="Calibri" panose="020F0502020204030204" pitchFamily="34" charset="0"/>
              </a:rPr>
              <a:t>Obstbar</a:t>
            </a:r>
            <a:r>
              <a:rPr lang="de-DE" altLang="de-DE" sz="800" b="1">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die mit verschiedenen Salaten sowie Gemüse und aufgeschnittenem Obst gefüllt ist. Außerdem gibt es</a:t>
            </a:r>
            <a:r>
              <a:rPr lang="de-DE" altLang="de-DE" sz="800" b="1" dirty="0">
                <a:ea typeface="Times New Roman" panose="02020603050405020304" pitchFamily="18" charset="0"/>
                <a:cs typeface="Calibri" panose="020F0502020204030204" pitchFamily="34" charset="0"/>
              </a:rPr>
              <a:t> </a:t>
            </a:r>
            <a:r>
              <a:rPr lang="de-DE" altLang="de-DE" sz="800" dirty="0">
                <a:ea typeface="Times New Roman" panose="02020603050405020304" pitchFamily="18" charset="0"/>
                <a:cs typeface="Calibri" panose="020F0502020204030204" pitchFamily="34" charset="0"/>
              </a:rPr>
              <a:t>zweimal wöchentlich einen Milchnachtisch (Naturjoghurt mit Früchten, Pudding, Milchreis). Diese gehören </a:t>
            </a:r>
            <a:r>
              <a:rPr lang="de-DE" altLang="de-DE" sz="800" b="1" dirty="0">
                <a:ea typeface="Times New Roman" panose="02020603050405020304" pitchFamily="18" charset="0"/>
                <a:cs typeface="Calibri" panose="020F0502020204030204" pitchFamily="34" charset="0"/>
              </a:rPr>
              <a:t>zu jedem Menü </a:t>
            </a:r>
            <a:r>
              <a:rPr lang="de-DE" altLang="de-DE" sz="800" dirty="0">
                <a:ea typeface="Times New Roman" panose="02020603050405020304" pitchFamily="18" charset="0"/>
                <a:cs typeface="Calibri" panose="020F0502020204030204" pitchFamily="34" charset="0"/>
              </a:rPr>
              <a:t>und sind </a:t>
            </a:r>
            <a:r>
              <a:rPr lang="de-DE" altLang="de-DE" sz="800" b="1" dirty="0">
                <a:ea typeface="Times New Roman" panose="02020603050405020304" pitchFamily="18" charset="0"/>
                <a:cs typeface="Calibri" panose="020F0502020204030204" pitchFamily="34" charset="0"/>
              </a:rPr>
              <a:t>im Preis inbegriffen</a:t>
            </a:r>
            <a:r>
              <a:rPr lang="de-DE" altLang="de-DE" sz="800" dirty="0">
                <a:ea typeface="Times New Roman" panose="02020603050405020304" pitchFamily="18" charset="0"/>
                <a:cs typeface="Calibri" panose="020F0502020204030204" pitchFamily="34" charset="0"/>
              </a:rPr>
              <a:t>!</a:t>
            </a:r>
            <a:endParaRPr lang="de-DE" altLang="de-DE" sz="800" dirty="0">
              <a:solidFill>
                <a:srgbClr val="000000"/>
              </a:solidFill>
              <a:ea typeface="Times New Roman" panose="02020603050405020304" pitchFamily="18" charset="0"/>
              <a:cs typeface="Calibri" panose="020F0502020204030204" pitchFamily="34" charset="0"/>
            </a:endParaRPr>
          </a:p>
          <a:p>
            <a:pPr algn="just" eaLnBrk="1" hangingPunct="1"/>
            <a:r>
              <a:rPr lang="de-DE" altLang="de-DE" sz="800" dirty="0">
                <a:ea typeface="Times New Roman" panose="02020603050405020304" pitchFamily="18" charset="0"/>
                <a:cs typeface="Calibri" panose="020F0502020204030204" pitchFamily="34" charset="0"/>
              </a:rPr>
              <a:t>Für weitere Informationen besuchen Sie uns im Internet unter </a:t>
            </a:r>
            <a:r>
              <a:rPr lang="de-DE" altLang="de-DE" sz="800" b="1" dirty="0">
                <a:ea typeface="Times New Roman" panose="02020603050405020304" pitchFamily="18" charset="0"/>
                <a:cs typeface="Calibri" panose="020F0502020204030204" pitchFamily="34" charset="0"/>
              </a:rPr>
              <a:t>www.zwergenlunch.com</a:t>
            </a:r>
          </a:p>
        </p:txBody>
      </p:sp>
      <p:sp>
        <p:nvSpPr>
          <p:cNvPr id="3129" name="Textfeld 8"/>
          <p:cNvSpPr txBox="1">
            <a:spLocks noChangeArrowheads="1"/>
          </p:cNvSpPr>
          <p:nvPr/>
        </p:nvSpPr>
        <p:spPr bwMode="auto">
          <a:xfrm>
            <a:off x="176213" y="6589713"/>
            <a:ext cx="47545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de-DE" altLang="de-DE" sz="1100" b="1">
                <a:solidFill>
                  <a:srgbClr val="C00000"/>
                </a:solidFill>
              </a:rPr>
              <a:t>Allergie 1: ohne Gluten, ohne Laktose (mit Milcheiweiß), ohne Ei </a:t>
            </a:r>
          </a:p>
          <a:p>
            <a:pPr eaLnBrk="1" hangingPunct="1"/>
            <a:r>
              <a:rPr lang="de-DE" altLang="de-DE" sz="1100" b="1">
                <a:solidFill>
                  <a:srgbClr val="C00000"/>
                </a:solidFill>
              </a:rPr>
              <a:t>Allergie 2: ohne Hülsenfrüchte, ohne Milcheiweiß </a:t>
            </a:r>
          </a:p>
        </p:txBody>
      </p:sp>
    </p:spTree>
  </p:cSld>
  <p:clrMapOvr>
    <a:masterClrMapping/>
  </p:clrMapOvr>
</p:sld>
</file>

<file path=ppt/theme/theme1.xml><?xml version="1.0" encoding="utf-8"?>
<a:theme xmlns:a="http://schemas.openxmlformats.org/drawingml/2006/main" name="Office Theme">
  <a:themeElements>
    <a:clrScheme name="Grüngelb">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628</Words>
  <Application>Microsoft Office PowerPoint</Application>
  <PresentationFormat>Bildschirmpräsentation (4:3)</PresentationFormat>
  <Paragraphs>58</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vt:i4>
      </vt:variant>
    </vt:vector>
  </HeadingPairs>
  <TitlesOfParts>
    <vt:vector size="9" baseType="lpstr">
      <vt:lpstr>Microsoft YaHei</vt:lpstr>
      <vt:lpstr>Arial</vt:lpstr>
      <vt:lpstr>Calibri</vt:lpstr>
      <vt:lpstr>Calibri Light</vt:lpstr>
      <vt:lpstr>Comic Sans MS</vt:lpstr>
      <vt:lpstr>Times New Roman</vt:lpstr>
      <vt:lpstr>Wingdings</vt:lpstr>
      <vt:lpstr>Office Theme</vt:lpstr>
      <vt:lpstr>PowerPoint-Präsentation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HP</dc:creator>
  <cp:lastModifiedBy>Simone Kreitmeier</cp:lastModifiedBy>
  <cp:revision>504</cp:revision>
  <cp:lastPrinted>2018-11-30T13:42:15Z</cp:lastPrinted>
  <dcterms:created xsi:type="dcterms:W3CDTF">2014-05-01T14:33:00Z</dcterms:created>
  <dcterms:modified xsi:type="dcterms:W3CDTF">2024-04-15T12:03:13Z</dcterms:modified>
</cp:coreProperties>
</file>