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3"/>
  </p:notesMasterIdLst>
  <p:sldIdLst>
    <p:sldId id="256" r:id="rId2"/>
  </p:sldIdLst>
  <p:sldSz cx="6858000" cy="9144000" type="screen4x3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leen.Finkelmann" initials="M" lastIdx="2" clrIdx="0">
    <p:extLst>
      <p:ext uri="{19B8F6BF-5375-455C-9EA6-DF929625EA0E}">
        <p15:presenceInfo xmlns:p15="http://schemas.microsoft.com/office/powerpoint/2012/main" userId="Madleen.Finkelmann" providerId="None"/>
      </p:ext>
    </p:extLst>
  </p:cmAuthor>
  <p:cmAuthor id="2" name="Zwergen Lunch" initials="ZL" lastIdx="1" clrIdx="1">
    <p:extLst>
      <p:ext uri="{19B8F6BF-5375-455C-9EA6-DF929625EA0E}">
        <p15:presenceInfo xmlns:p15="http://schemas.microsoft.com/office/powerpoint/2012/main" userId="f9dd8b883257768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39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84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5663" cy="500142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8689" y="1"/>
            <a:ext cx="2975663" cy="500142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14A44CA0-6F76-4068-B554-7CC77FC05374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27238" y="749300"/>
            <a:ext cx="2811462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20" rIns="91439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960" y="4748967"/>
            <a:ext cx="5494021" cy="4499689"/>
          </a:xfrm>
          <a:prstGeom prst="rect">
            <a:avLst/>
          </a:prstGeom>
        </p:spPr>
        <p:txBody>
          <a:bodyPr vert="horz" lIns="91439" tIns="45720" rIns="91439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96347"/>
            <a:ext cx="2975663" cy="500141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8689" y="9496347"/>
            <a:ext cx="2975663" cy="500141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5C35364-F37D-44DF-9E21-4396B9B498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277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027238" y="749300"/>
            <a:ext cx="2811462" cy="37496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35364-F37D-44DF-9E21-4396B9B4986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497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46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827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415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73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81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093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45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47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05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71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7190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224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904" y="26254"/>
            <a:ext cx="1728192" cy="740906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240092" y="210607"/>
            <a:ext cx="4404708" cy="86177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de-DE" sz="2000" b="1" dirty="0">
                <a:ln/>
                <a:latin typeface="Comic Sans MS" panose="030F0702030302020204" pitchFamily="66" charset="0"/>
              </a:rPr>
              <a:t>Speiseplan </a:t>
            </a:r>
            <a:r>
              <a:rPr lang="de-DE" sz="2000" b="1" dirty="0" smtClean="0">
                <a:ln/>
                <a:latin typeface="Comic Sans MS" panose="030F0702030302020204" pitchFamily="66" charset="0"/>
              </a:rPr>
              <a:t>05</a:t>
            </a:r>
            <a:r>
              <a:rPr lang="de-DE" sz="2000" b="1" dirty="0" smtClean="0">
                <a:ln/>
                <a:latin typeface="Comic Sans MS" panose="030F0702030302020204" pitchFamily="66" charset="0"/>
              </a:rPr>
              <a:t>.10.-09.10.2020</a:t>
            </a:r>
            <a:endParaRPr lang="de-DE" sz="2000" b="1" dirty="0">
              <a:ln/>
              <a:latin typeface="Comic Sans MS" panose="030F0702030302020204" pitchFamily="66" charset="0"/>
            </a:endParaRPr>
          </a:p>
          <a:p>
            <a:r>
              <a:rPr lang="de-DE" sz="800" b="1" dirty="0">
                <a:ln/>
                <a:latin typeface="Comic Sans MS" panose="030F0702030302020204" pitchFamily="66" charset="0"/>
              </a:rPr>
              <a:t>Aufgrund der aktuellen Situation behalten wir uns kurzfristige Änderungen vor. </a:t>
            </a:r>
          </a:p>
          <a:p>
            <a:endParaRPr lang="de-DE" sz="2000" b="1" dirty="0">
              <a:ln/>
              <a:latin typeface="Comic Sans MS" panose="030F0702030302020204" pitchFamily="66" charset="0"/>
            </a:endParaRP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117760" y="7971349"/>
            <a:ext cx="6620973" cy="86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0000" tIns="62400" rIns="120000" bIns="62400">
            <a:spAutoFit/>
          </a:bodyPr>
          <a:lstStyle/>
          <a:p>
            <a:pPr algn="just"/>
            <a:r>
              <a:rPr lang="de-DE" sz="800" b="1" dirty="0">
                <a:solidFill>
                  <a:srgbClr val="000000"/>
                </a:solidFill>
                <a:ea typeface="Microsoft YaHei"/>
              </a:rPr>
              <a:t>Allergene: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</a:t>
            </a:r>
            <a:r>
              <a:rPr lang="de-DE" sz="800" dirty="0" err="1">
                <a:solidFill>
                  <a:srgbClr val="000000"/>
                </a:solidFill>
                <a:ea typeface="Microsoft YaHei"/>
              </a:rPr>
              <a:t>glutenhaltiges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Getreide (Weizen (101a), Roggen (101b), Gerste (101c), Hafer (101d)), Milch einschließlich Laktose (102), Eier (103), Schalenfrüchte (105), Sesamsamen (106), Sojabohnen (107), Sellerie (108), Senf (109), Hülsenfrüchte (110), Fische (112)</a:t>
            </a:r>
            <a:endParaRPr lang="de-DE" sz="800" dirty="0">
              <a:ea typeface="Times New Roman"/>
            </a:endParaRPr>
          </a:p>
          <a:p>
            <a:pPr algn="just"/>
            <a:r>
              <a:rPr lang="de-DE" sz="800" b="1" dirty="0">
                <a:solidFill>
                  <a:srgbClr val="000000"/>
                </a:solidFill>
                <a:ea typeface="Microsoft YaHei"/>
              </a:rPr>
              <a:t>Zusatzstoffe: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Farbstoffe (1), Konservierungsstoff (2), Antioxidationsmittel (3), Phosphat (4), Geschmacksverstärker (6), Rindfleisch (R), Schweinefleisch (S), Geflügelfleisch (G)</a:t>
            </a:r>
          </a:p>
          <a:p>
            <a:pPr lvl="0" algn="just"/>
            <a:r>
              <a:rPr lang="de-DE" sz="800" b="1" dirty="0">
                <a:solidFill>
                  <a:srgbClr val="63A537">
                    <a:lumMod val="50000"/>
                  </a:srgbClr>
                </a:solidFill>
                <a:latin typeface="Arial" charset="0"/>
                <a:ea typeface="Microsoft YaHei"/>
              </a:rPr>
              <a:t>Grün markierte Produkte sind Produkte in Bioqualität</a:t>
            </a:r>
            <a:endParaRPr lang="de-DE" sz="800" dirty="0">
              <a:solidFill>
                <a:srgbClr val="000000"/>
              </a:solidFill>
              <a:ea typeface="Microsoft YaHei"/>
            </a:endParaRPr>
          </a:p>
          <a:p>
            <a:pPr algn="just"/>
            <a:r>
              <a:rPr lang="de-DE" sz="800" b="1" dirty="0">
                <a:solidFill>
                  <a:srgbClr val="000000"/>
                </a:solidFill>
                <a:ea typeface="Microsoft YaHei"/>
              </a:rPr>
              <a:t>*Rohkost: 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Möhren-, Gurken- und Kohlrabi-Sticks / </a:t>
            </a:r>
            <a:r>
              <a:rPr lang="de-DE" sz="800" b="1" dirty="0">
                <a:solidFill>
                  <a:srgbClr val="000000"/>
                </a:solidFill>
                <a:ea typeface="Microsoft YaHei"/>
              </a:rPr>
              <a:t>Suppengemüse: 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Karotten, Blumenkohl, Erbsen, Sellerie / </a:t>
            </a:r>
            <a:r>
              <a:rPr lang="de-DE" sz="800" b="1" dirty="0" err="1">
                <a:solidFill>
                  <a:srgbClr val="000000"/>
                </a:solidFill>
                <a:ea typeface="Microsoft YaHei"/>
              </a:rPr>
              <a:t>Valess</a:t>
            </a:r>
            <a:r>
              <a:rPr lang="de-DE" sz="800" b="1" dirty="0">
                <a:solidFill>
                  <a:srgbClr val="000000"/>
                </a:solidFill>
                <a:ea typeface="Microsoft YaHei"/>
              </a:rPr>
              <a:t>: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Fleischersatz aus Milch</a:t>
            </a:r>
            <a:endParaRPr lang="de-DE" sz="800" dirty="0">
              <a:ea typeface="Times New Roman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386053"/>
              </p:ext>
            </p:extLst>
          </p:nvPr>
        </p:nvGraphicFramePr>
        <p:xfrm>
          <a:off x="259140" y="807424"/>
          <a:ext cx="6338215" cy="5757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97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097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097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097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0973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60356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M1 </a:t>
                      </a:r>
                    </a:p>
                    <a:p>
                      <a:endParaRPr lang="de-DE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M2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 err="1"/>
                        <a:t>Vegi</a:t>
                      </a:r>
                      <a:endParaRPr lang="de-DE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Allergie 1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Allergie 2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5658">
                <a:tc>
                  <a:txBody>
                    <a:bodyPr/>
                    <a:lstStyle/>
                    <a:p>
                      <a:r>
                        <a:rPr lang="de-DE" sz="800" dirty="0"/>
                        <a:t>Montag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Kartoffel-Gemüse (</a:t>
                      </a:r>
                      <a:r>
                        <a:rPr kumimoji="0" lang="de-DE" sz="8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Erbsen und Möhren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)-Auflauf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1,2,102,110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Kartoffel-Gemüse (</a:t>
                      </a:r>
                      <a:r>
                        <a:rPr kumimoji="0" lang="de-DE" sz="8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Erbsen und Möhren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)-Auflauf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1,2,102,110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mit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Hähnchenfleisch</a:t>
                      </a:r>
                      <a:r>
                        <a:rPr kumimoji="0" lang="de-DE" sz="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- siehe M1-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Kartoffel-Gemüse (Blumenkohl und Möhren)-Auflauf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1,2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Kartoffel-Gemüse (Blumenkohl und Möhren)-Auflauf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1,2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2426">
                <a:tc>
                  <a:txBody>
                    <a:bodyPr/>
                    <a:lstStyle/>
                    <a:p>
                      <a:r>
                        <a:rPr lang="de-DE" sz="700" dirty="0"/>
                        <a:t>Dienstag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mit Gemüsebolognese 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(Möhren, Tomaten, Zucchini), Rohkostsalat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108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(Karotte, Apfel, Sellerie)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mit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Rinderbolognese</a:t>
                      </a:r>
                      <a:r>
                        <a:rPr kumimoji="0" lang="de-DE" sz="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R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101a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Rohkostsalat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108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(Karotte, Apfel, Sellerie)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- siehe M1 -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mit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Rinderbolognese</a:t>
                      </a:r>
                      <a:r>
                        <a:rPr kumimoji="0" lang="de-DE" sz="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R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Rohkostsalat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108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(Karotte, Apfel, Sellerie)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</a:t>
                      </a:r>
                      <a:r>
                        <a:rPr kumimoji="0" lang="de-DE" sz="800" b="0" i="0" u="none" strike="noStrike" kern="1200" cap="none" spc="0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</a:t>
                      </a:r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gebraten mit Zucchini,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Rohkostsalat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108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(Karotte, Apfel, Sellerie</a:t>
                      </a:r>
                      <a:endParaRPr kumimoji="0" lang="de-DE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23452">
                <a:tc>
                  <a:txBody>
                    <a:bodyPr/>
                    <a:lstStyle/>
                    <a:p>
                      <a:r>
                        <a:rPr lang="de-DE" sz="800" dirty="0"/>
                        <a:t>Mittwoch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Putenleberkäse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G,2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 mit Blumenkohl, Kartoffeln,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Bratensoße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101a,102,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-entfällt-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Grießbrei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 mit Kirschen,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Stückobst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Putenleberkäse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G,2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 mit Blumenkohl, Kartoffeln,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Bratensoße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Putenleberkäse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G,2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 mit Blumenkohl, Kartoffeln,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Bratensoße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59988">
                <a:tc>
                  <a:txBody>
                    <a:bodyPr/>
                    <a:lstStyle/>
                    <a:p>
                      <a:r>
                        <a:rPr lang="de-DE" sz="600" dirty="0"/>
                        <a:t>Donnerstag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Fischstäbchen (Alaska Seelachs-filet - paniert)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101a,112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, Kartoffeln,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Senfsoße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101a,102,109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</a:t>
                      </a:r>
                      <a:endParaRPr kumimoji="0" lang="de-DE" altLang="de-DE" sz="8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/>
                        <a:t>-entfällt-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Senfeier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101a,102,103,109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Kartoffeln,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Alaska Seelachs-filet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112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</a:rPr>
                        <a:t>, Kartoffeln, Senfsoße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109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endParaRPr kumimoji="0" lang="de-DE" alt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Bratkartoffeln mit Speck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und Zwiebeln, </a:t>
                      </a:r>
                    </a:p>
                    <a:p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endParaRPr kumimoji="0" lang="de-DE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03352">
                <a:tc>
                  <a:txBody>
                    <a:bodyPr/>
                    <a:lstStyle/>
                    <a:p>
                      <a:r>
                        <a:rPr lang="de-DE" sz="800" dirty="0"/>
                        <a:t>Freitag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Tomaten-Reis-Eintopf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01a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½ Vollkorn-brötchen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Kidneybohnen-Mais-Salat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110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Erdbeerquark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102</a:t>
                      </a:r>
                      <a:endParaRPr kumimoji="0" 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Burrito (gefüllter Teigfladen mit Chili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con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carne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(Rinderhack, Mais, rote Bohnen) Tomatensoße und Käse über-backen)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R,101a,102,110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Erdbeerquark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102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- siehe M1-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Tomaten-Reis-Eintopf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½ Mehrkorn-brötchen, Kidneybohnen-Mais-Salat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110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Erdbeerquark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Gemüse(Blumenkohl/Karotte/Brokkoli)-Reis-Eintopf,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½ Mehrkorn-brötchen,     Stückobst</a:t>
                      </a:r>
                    </a:p>
                    <a:p>
                      <a:r>
                        <a:rPr kumimoji="0" lang="de-DE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" name="Textfeld 23"/>
          <p:cNvSpPr txBox="1"/>
          <p:nvPr/>
        </p:nvSpPr>
        <p:spPr>
          <a:xfrm>
            <a:off x="135563" y="7380312"/>
            <a:ext cx="6598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00" dirty="0"/>
              <a:t>In den </a:t>
            </a:r>
            <a:r>
              <a:rPr lang="de-DE" sz="800" b="1" dirty="0"/>
              <a:t>weiterführenden Schulen entfällt</a:t>
            </a:r>
            <a:r>
              <a:rPr lang="de-DE" sz="800" dirty="0"/>
              <a:t> der im Speiseplan angegebene </a:t>
            </a:r>
            <a:r>
              <a:rPr lang="de-DE" sz="800" b="1" dirty="0"/>
              <a:t>Nachtisch/Salat/Obst/Rohkost</a:t>
            </a:r>
            <a:r>
              <a:rPr lang="de-DE" sz="800" dirty="0"/>
              <a:t>. Stattdessen gibt es eine </a:t>
            </a:r>
            <a:r>
              <a:rPr lang="de-DE" sz="800" b="1" dirty="0"/>
              <a:t>Salat- und </a:t>
            </a:r>
            <a:r>
              <a:rPr lang="de-DE" sz="800" b="1" dirty="0" err="1"/>
              <a:t>Obstbar</a:t>
            </a:r>
            <a:r>
              <a:rPr lang="de-DE" sz="800" b="1" dirty="0"/>
              <a:t> </a:t>
            </a:r>
            <a:r>
              <a:rPr lang="de-DE" sz="800" dirty="0"/>
              <a:t>die mit verschiedenen Salaten sowie Gemüse und aufgeschnittenem Obst gefüllt ist. Außerdem gibt es</a:t>
            </a:r>
            <a:r>
              <a:rPr lang="de-DE" sz="800" b="1" dirty="0"/>
              <a:t> </a:t>
            </a:r>
            <a:r>
              <a:rPr lang="de-DE" sz="800" dirty="0"/>
              <a:t>zwei mal wöchentlich einen Milchnachtisch (Naturjoghurt mit Früchten, Pudding, Milchreis). Diese gehören </a:t>
            </a:r>
            <a:r>
              <a:rPr lang="de-DE" sz="800" b="1" dirty="0"/>
              <a:t>zu jedem Menü </a:t>
            </a:r>
            <a:r>
              <a:rPr lang="de-DE" sz="800" dirty="0"/>
              <a:t>und sind </a:t>
            </a:r>
            <a:r>
              <a:rPr lang="de-DE" sz="800" b="1" dirty="0"/>
              <a:t>im Preis inbegriffen</a:t>
            </a:r>
            <a:r>
              <a:rPr lang="de-DE" sz="800" dirty="0" smtClean="0"/>
              <a:t>!</a:t>
            </a:r>
            <a:endParaRPr lang="de-DE" sz="800" dirty="0">
              <a:solidFill>
                <a:srgbClr val="000000"/>
              </a:solidFill>
            </a:endParaRPr>
          </a:p>
          <a:p>
            <a:pPr algn="just"/>
            <a:r>
              <a:rPr lang="de-DE" sz="800" dirty="0"/>
              <a:t>Für weitere Informationen besuchen Sie uns im Internet unter </a:t>
            </a:r>
            <a:r>
              <a:rPr lang="de-DE" sz="800" b="1" dirty="0"/>
              <a:t>www.zwergenlunch.com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40092" y="6916520"/>
            <a:ext cx="4754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srgbClr val="C00000"/>
                </a:solidFill>
              </a:rPr>
              <a:t>Allergie 1: ohne Gluten, ohne Lactose (mit Milcheiweiß), ohne Soja, ohne Ei </a:t>
            </a:r>
          </a:p>
          <a:p>
            <a:r>
              <a:rPr lang="de-DE" sz="1100" b="1" dirty="0">
                <a:solidFill>
                  <a:srgbClr val="C00000"/>
                </a:solidFill>
              </a:rPr>
              <a:t>Allergie 2: ohne Hülsenfrüchte, ohne Milcheiweiß </a:t>
            </a:r>
          </a:p>
        </p:txBody>
      </p:sp>
    </p:spTree>
    <p:extLst>
      <p:ext uri="{BB962C8B-B14F-4D97-AF65-F5344CB8AC3E}">
        <p14:creationId xmlns:p14="http://schemas.microsoft.com/office/powerpoint/2010/main" val="2433278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üngelb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469</Words>
  <Application>Microsoft Office PowerPoint</Application>
  <PresentationFormat>Bildschirmpräsentation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9" baseType="lpstr">
      <vt:lpstr>Microsoft YaHei</vt:lpstr>
      <vt:lpstr>Arial</vt:lpstr>
      <vt:lpstr>Calibri</vt:lpstr>
      <vt:lpstr>Calibri Light</vt:lpstr>
      <vt:lpstr>Comic Sans MS</vt:lpstr>
      <vt:lpstr>Times New Roman</vt:lpstr>
      <vt:lpstr>Wingdings</vt:lpstr>
      <vt:lpstr>Office Theme</vt:lpstr>
      <vt:lpstr>PowerPoint-Präsentation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HP</dc:creator>
  <cp:lastModifiedBy>janina.knoebl</cp:lastModifiedBy>
  <cp:revision>199</cp:revision>
  <cp:lastPrinted>2018-11-30T13:42:28Z</cp:lastPrinted>
  <dcterms:created xsi:type="dcterms:W3CDTF">2014-05-01T14:33:00Z</dcterms:created>
  <dcterms:modified xsi:type="dcterms:W3CDTF">2020-09-08T11:02:16Z</dcterms:modified>
</cp:coreProperties>
</file>