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3"/>
  </p:notesMasterIdLst>
  <p:sldIdLst>
    <p:sldId id="256" r:id="rId2"/>
  </p:sldIdLst>
  <p:sldSz cx="6858000" cy="9144000" type="screen4x3"/>
  <p:notesSz cx="6865938" cy="99980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dleen.Finkelmann" initials="M" lastIdx="2" clrIdx="0">
    <p:extLst>
      <p:ext uri="{19B8F6BF-5375-455C-9EA6-DF929625EA0E}">
        <p15:presenceInfo xmlns:p15="http://schemas.microsoft.com/office/powerpoint/2012/main" userId="Madleen.Finkelmann" providerId="None"/>
      </p:ext>
    </p:extLst>
  </p:cmAuthor>
  <p:cmAuthor id="2" name="Zwergen Lunch" initials="ZL" lastIdx="1" clrIdx="1">
    <p:extLst>
      <p:ext uri="{19B8F6BF-5375-455C-9EA6-DF929625EA0E}">
        <p15:presenceInfo xmlns:p15="http://schemas.microsoft.com/office/powerpoint/2012/main" userId="f9dd8b883257768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E39"/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842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75663" cy="500142"/>
          </a:xfrm>
          <a:prstGeom prst="rect">
            <a:avLst/>
          </a:prstGeom>
        </p:spPr>
        <p:txBody>
          <a:bodyPr vert="horz" lIns="91439" tIns="45720" rIns="91439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8689" y="1"/>
            <a:ext cx="2975663" cy="500142"/>
          </a:xfrm>
          <a:prstGeom prst="rect">
            <a:avLst/>
          </a:prstGeom>
        </p:spPr>
        <p:txBody>
          <a:bodyPr vert="horz" lIns="91439" tIns="45720" rIns="91439" bIns="45720" rtlCol="0"/>
          <a:lstStyle>
            <a:lvl1pPr algn="r">
              <a:defRPr sz="1200"/>
            </a:lvl1pPr>
          </a:lstStyle>
          <a:p>
            <a:fld id="{14A44CA0-6F76-4068-B554-7CC77FC05374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027238" y="749300"/>
            <a:ext cx="2811462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9" tIns="45720" rIns="91439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960" y="4748967"/>
            <a:ext cx="5494021" cy="4499689"/>
          </a:xfrm>
          <a:prstGeom prst="rect">
            <a:avLst/>
          </a:prstGeom>
        </p:spPr>
        <p:txBody>
          <a:bodyPr vert="horz" lIns="91439" tIns="45720" rIns="91439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96347"/>
            <a:ext cx="2975663" cy="500141"/>
          </a:xfrm>
          <a:prstGeom prst="rect">
            <a:avLst/>
          </a:prstGeom>
        </p:spPr>
        <p:txBody>
          <a:bodyPr vert="horz" lIns="91439" tIns="45720" rIns="91439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8689" y="9496347"/>
            <a:ext cx="2975663" cy="500141"/>
          </a:xfrm>
          <a:prstGeom prst="rect">
            <a:avLst/>
          </a:prstGeom>
        </p:spPr>
        <p:txBody>
          <a:bodyPr vert="horz" lIns="91439" tIns="45720" rIns="91439" bIns="45720" rtlCol="0" anchor="b"/>
          <a:lstStyle>
            <a:lvl1pPr algn="r">
              <a:defRPr sz="1200"/>
            </a:lvl1pPr>
          </a:lstStyle>
          <a:p>
            <a:fld id="{65C35364-F37D-44DF-9E21-4396B9B498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2775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027238" y="749300"/>
            <a:ext cx="2811462" cy="37496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35364-F37D-44DF-9E21-4396B9B4986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4972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5461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8271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5415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1736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8817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0935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345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7470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0057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6711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7190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C82B6-5E60-4048-9620-0A44FF16013F}" type="datetimeFigureOut">
              <a:rPr lang="de-DE" smtClean="0"/>
              <a:t>08.09.2020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3FFC6-4C83-4163-9E7E-F9B631ADA9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2240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904" y="26254"/>
            <a:ext cx="1728192" cy="740906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240092" y="210607"/>
            <a:ext cx="4404708" cy="861774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de-DE" sz="2000" b="1" dirty="0">
                <a:ln/>
                <a:latin typeface="Comic Sans MS" panose="030F0702030302020204" pitchFamily="66" charset="0"/>
              </a:rPr>
              <a:t>Speiseplan </a:t>
            </a:r>
            <a:r>
              <a:rPr lang="de-DE" sz="2000" b="1" dirty="0" smtClean="0">
                <a:ln/>
                <a:latin typeface="Comic Sans MS" panose="030F0702030302020204" pitchFamily="66" charset="0"/>
              </a:rPr>
              <a:t>12</a:t>
            </a:r>
            <a:r>
              <a:rPr lang="de-DE" sz="2000" b="1" dirty="0" smtClean="0">
                <a:ln/>
                <a:latin typeface="Comic Sans MS" panose="030F0702030302020204" pitchFamily="66" charset="0"/>
              </a:rPr>
              <a:t>.10.-</a:t>
            </a:r>
            <a:r>
              <a:rPr lang="de-DE" sz="2000" b="1" dirty="0" smtClean="0">
                <a:ln/>
                <a:latin typeface="Comic Sans MS" panose="030F0702030302020204" pitchFamily="66" charset="0"/>
              </a:rPr>
              <a:t>16</a:t>
            </a:r>
            <a:r>
              <a:rPr lang="de-DE" sz="2000" b="1" dirty="0" smtClean="0">
                <a:ln/>
                <a:latin typeface="Comic Sans MS" panose="030F0702030302020204" pitchFamily="66" charset="0"/>
              </a:rPr>
              <a:t>.10.2020</a:t>
            </a:r>
            <a:endParaRPr lang="de-DE" sz="2000" b="1" dirty="0">
              <a:ln/>
              <a:latin typeface="Comic Sans MS" panose="030F0702030302020204" pitchFamily="66" charset="0"/>
            </a:endParaRPr>
          </a:p>
          <a:p>
            <a:r>
              <a:rPr lang="de-DE" sz="800" b="1" dirty="0">
                <a:ln/>
                <a:latin typeface="Comic Sans MS" panose="030F0702030302020204" pitchFamily="66" charset="0"/>
              </a:rPr>
              <a:t>Aufgrund der aktuellen Situation behalten wir uns kurzfristige Änderungen vor. </a:t>
            </a:r>
          </a:p>
          <a:p>
            <a:endParaRPr lang="de-DE" sz="2000" b="1" dirty="0">
              <a:ln/>
              <a:latin typeface="Comic Sans MS" panose="030F0702030302020204" pitchFamily="66" charset="0"/>
            </a:endParaRPr>
          </a:p>
        </p:txBody>
      </p:sp>
      <p:sp>
        <p:nvSpPr>
          <p:cNvPr id="13" name="Text Box 40"/>
          <p:cNvSpPr txBox="1">
            <a:spLocks noChangeArrowheads="1"/>
          </p:cNvSpPr>
          <p:nvPr/>
        </p:nvSpPr>
        <p:spPr bwMode="auto">
          <a:xfrm>
            <a:off x="117760" y="7971349"/>
            <a:ext cx="6620973" cy="864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0000" tIns="62400" rIns="120000" bIns="62400">
            <a:spAutoFit/>
          </a:bodyPr>
          <a:lstStyle/>
          <a:p>
            <a:pPr algn="just"/>
            <a:r>
              <a:rPr lang="de-DE" sz="800" b="1" dirty="0">
                <a:solidFill>
                  <a:srgbClr val="000000"/>
                </a:solidFill>
                <a:ea typeface="Microsoft YaHei"/>
              </a:rPr>
              <a:t>Allergene:</a:t>
            </a:r>
            <a:r>
              <a:rPr lang="de-DE" sz="800" dirty="0">
                <a:solidFill>
                  <a:srgbClr val="000000"/>
                </a:solidFill>
                <a:ea typeface="Microsoft YaHei"/>
              </a:rPr>
              <a:t> </a:t>
            </a:r>
            <a:r>
              <a:rPr lang="de-DE" sz="800" dirty="0" err="1">
                <a:solidFill>
                  <a:srgbClr val="000000"/>
                </a:solidFill>
                <a:ea typeface="Microsoft YaHei"/>
              </a:rPr>
              <a:t>glutenhaltiges</a:t>
            </a:r>
            <a:r>
              <a:rPr lang="de-DE" sz="800" dirty="0">
                <a:solidFill>
                  <a:srgbClr val="000000"/>
                </a:solidFill>
                <a:ea typeface="Microsoft YaHei"/>
              </a:rPr>
              <a:t> Getreide (Weizen (101a), Roggen (101b), Gerste (101c), Hafer (101d)), Milch einschließlich Laktose (102), Eier (103), Schalenfrüchte (105), Sesamsamen (106), Sojabohnen (107), Sellerie (108), Senf (109), Hülsenfrüchte (110), Fische (112)</a:t>
            </a:r>
            <a:endParaRPr lang="de-DE" sz="800" dirty="0">
              <a:ea typeface="Times New Roman"/>
            </a:endParaRPr>
          </a:p>
          <a:p>
            <a:pPr algn="just"/>
            <a:r>
              <a:rPr lang="de-DE" sz="800" b="1" dirty="0">
                <a:solidFill>
                  <a:srgbClr val="000000"/>
                </a:solidFill>
                <a:ea typeface="Microsoft YaHei"/>
              </a:rPr>
              <a:t>Zusatzstoffe:</a:t>
            </a:r>
            <a:r>
              <a:rPr lang="de-DE" sz="800" dirty="0">
                <a:solidFill>
                  <a:srgbClr val="000000"/>
                </a:solidFill>
                <a:ea typeface="Microsoft YaHei"/>
              </a:rPr>
              <a:t> Farbstoffe (1), Konservierungsstoff (2), Antioxidationsmittel (3), Phosphat (4), Geschmacksverstärker (6), Rindfleisch (R), Schweinefleisch (S), Geflügelfleisch (G)</a:t>
            </a:r>
          </a:p>
          <a:p>
            <a:pPr lvl="0" algn="just"/>
            <a:r>
              <a:rPr lang="de-DE" sz="800" b="1" dirty="0">
                <a:solidFill>
                  <a:srgbClr val="63A537">
                    <a:lumMod val="50000"/>
                  </a:srgbClr>
                </a:solidFill>
                <a:latin typeface="Arial" charset="0"/>
                <a:ea typeface="Microsoft YaHei"/>
              </a:rPr>
              <a:t>Grün markierte Produkte sind Produkte in Bioqualität</a:t>
            </a:r>
            <a:endParaRPr lang="de-DE" sz="800" dirty="0">
              <a:solidFill>
                <a:srgbClr val="000000"/>
              </a:solidFill>
              <a:ea typeface="Microsoft YaHei"/>
            </a:endParaRPr>
          </a:p>
          <a:p>
            <a:pPr algn="just"/>
            <a:r>
              <a:rPr lang="de-DE" sz="800" b="1" dirty="0">
                <a:solidFill>
                  <a:srgbClr val="000000"/>
                </a:solidFill>
                <a:ea typeface="Microsoft YaHei"/>
              </a:rPr>
              <a:t>*Rohkost: </a:t>
            </a:r>
            <a:r>
              <a:rPr lang="de-DE" sz="800" dirty="0">
                <a:solidFill>
                  <a:srgbClr val="000000"/>
                </a:solidFill>
                <a:ea typeface="Microsoft YaHei"/>
              </a:rPr>
              <a:t>Möhren-, Gurken- und Kohlrabi-Sticks / </a:t>
            </a:r>
            <a:r>
              <a:rPr lang="de-DE" sz="800" b="1" dirty="0">
                <a:solidFill>
                  <a:srgbClr val="000000"/>
                </a:solidFill>
                <a:ea typeface="Microsoft YaHei"/>
              </a:rPr>
              <a:t>Suppengemüse: </a:t>
            </a:r>
            <a:r>
              <a:rPr lang="de-DE" sz="800" dirty="0">
                <a:solidFill>
                  <a:srgbClr val="000000"/>
                </a:solidFill>
                <a:ea typeface="Microsoft YaHei"/>
              </a:rPr>
              <a:t>Karotten, Blumenkohl, Erbsen, Sellerie / </a:t>
            </a:r>
            <a:r>
              <a:rPr lang="de-DE" sz="800" b="1" dirty="0" err="1">
                <a:solidFill>
                  <a:srgbClr val="000000"/>
                </a:solidFill>
                <a:ea typeface="Microsoft YaHei"/>
              </a:rPr>
              <a:t>Valess</a:t>
            </a:r>
            <a:r>
              <a:rPr lang="de-DE" sz="800" b="1" dirty="0">
                <a:solidFill>
                  <a:srgbClr val="000000"/>
                </a:solidFill>
                <a:ea typeface="Microsoft YaHei"/>
              </a:rPr>
              <a:t>:</a:t>
            </a:r>
            <a:r>
              <a:rPr lang="de-DE" sz="800" dirty="0">
                <a:solidFill>
                  <a:srgbClr val="000000"/>
                </a:solidFill>
                <a:ea typeface="Microsoft YaHei"/>
              </a:rPr>
              <a:t> Fleischersatz aus Milch</a:t>
            </a:r>
            <a:endParaRPr lang="de-DE" sz="800" dirty="0">
              <a:ea typeface="Times New Roman"/>
            </a:endParaRPr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943770"/>
              </p:ext>
            </p:extLst>
          </p:nvPr>
        </p:nvGraphicFramePr>
        <p:xfrm>
          <a:off x="259140" y="807424"/>
          <a:ext cx="6338215" cy="5660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097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097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097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0973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0973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60356">
                <a:tc>
                  <a:txBody>
                    <a:bodyPr/>
                    <a:lstStyle/>
                    <a:p>
                      <a:endParaRPr lang="de-DE" sz="12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M1 </a:t>
                      </a:r>
                    </a:p>
                    <a:p>
                      <a:endParaRPr lang="de-DE" sz="12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M2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de-DE" sz="1200" dirty="0" err="1"/>
                        <a:t>Vegi</a:t>
                      </a:r>
                      <a:endParaRPr lang="de-DE" sz="12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Allergie 1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Allergie 2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5658">
                <a:tc>
                  <a:txBody>
                    <a:bodyPr/>
                    <a:lstStyle/>
                    <a:p>
                      <a:r>
                        <a:rPr lang="de-DE" sz="800" dirty="0"/>
                        <a:t>Montag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4005C"/>
                        </a:buClr>
                        <a:buSzPct val="70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Hühner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eintopf mit </a:t>
                      </a:r>
                      <a:r>
                        <a:rPr kumimoji="0" lang="de-DE" sz="8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 Suppengemüse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*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G, 108,110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und Reis,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4005C"/>
                        </a:buClr>
                        <a:buSzPct val="70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½ Vollkorn-brötchen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101a,102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Stracciatella-joghurt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102</a:t>
                      </a:r>
                      <a:endParaRPr kumimoji="0" lang="de-DE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Microsoft YaHei" charset="-122"/>
                        <a:cs typeface="+mn-cs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de-DE" sz="800" dirty="0"/>
                        <a:t>- entfällt -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4005C"/>
                        </a:buClr>
                        <a:buSzPct val="70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Eintopf mit </a:t>
                      </a:r>
                      <a:r>
                        <a:rPr kumimoji="0" lang="de-DE" sz="8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Suppengemüse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* 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108,110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und Reis,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4005C"/>
                        </a:buClr>
                        <a:buSzPct val="70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½ Vollkorn-brötchen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101a,102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Stracciatella-joghurt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102</a:t>
                      </a:r>
                      <a:endParaRPr kumimoji="0" lang="de-DE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Microsoft YaHei" charset="-122"/>
                        <a:cs typeface="+mn-cs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4005C"/>
                        </a:buClr>
                        <a:buSzPct val="70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de-DE" altLang="de-DE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Hühner</a:t>
                      </a:r>
                      <a:r>
                        <a:rPr kumimoji="0" lang="de-DE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eintopf</a:t>
                      </a:r>
                      <a:r>
                        <a:rPr kumimoji="0" lang="de-DE" sz="800" b="0" i="0" u="none" strike="noStrike" kern="1200" cap="none" spc="0" normalizeH="0" baseline="3000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G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mit Möhren und Reis,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4005C"/>
                        </a:buClr>
                        <a:buSzPct val="70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½  </a:t>
                      </a:r>
                      <a:r>
                        <a:rPr kumimoji="0" lang="de-DE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Mehkorn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-brötchen, </a:t>
                      </a:r>
                      <a:r>
                        <a:rPr kumimoji="0" lang="de-DE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Stracciatellaquark</a:t>
                      </a:r>
                      <a:endParaRPr kumimoji="0" lang="de-DE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Microsoft YaHei" charset="-122"/>
                        <a:cs typeface="+mn-cs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4005C"/>
                        </a:buClr>
                        <a:buSzPct val="70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de-DE" altLang="de-DE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Hühner</a:t>
                      </a:r>
                      <a:r>
                        <a:rPr kumimoji="0" lang="de-DE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eintopf</a:t>
                      </a:r>
                      <a:r>
                        <a:rPr kumimoji="0" lang="de-DE" sz="800" b="0" i="0" u="none" strike="noStrike" kern="1200" cap="none" spc="0" normalizeH="0" baseline="3000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G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mit Möhren und Reis,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4005C"/>
                        </a:buClr>
                        <a:buSzPct val="70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½ Mehrkorn- </a:t>
                      </a:r>
                      <a:r>
                        <a:rPr kumimoji="0" lang="de-DE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brötchen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4005C"/>
                        </a:buClr>
                        <a:buSzPct val="70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Stückobst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22426">
                <a:tc>
                  <a:txBody>
                    <a:bodyPr/>
                    <a:lstStyle/>
                    <a:p>
                      <a:r>
                        <a:rPr lang="de-DE" sz="700" dirty="0"/>
                        <a:t>Dienstag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Geflügelcurryfleischwurst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G,2,4,109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Kartoffelspalten</a:t>
                      </a: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, Currysoße</a:t>
                      </a:r>
                      <a:r>
                        <a:rPr kumimoji="0" lang="de-DE" alt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108, 109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</a:t>
                      </a:r>
                    </a:p>
                    <a:p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Möhren-Apfel Salat </a:t>
                      </a:r>
                      <a:endParaRPr lang="de-DE" sz="8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4005C"/>
                        </a:buClr>
                        <a:buSzPct val="70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-entfällt-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4005C"/>
                        </a:buClr>
                        <a:buSzPct val="70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Vegetarische Bratwurst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101a,103,107, 110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Kartoffelspalten, </a:t>
                      </a: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Currysoße</a:t>
                      </a:r>
                      <a:r>
                        <a:rPr kumimoji="0" lang="de-DE" alt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108, 109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4005C"/>
                        </a:buClr>
                        <a:buSzPct val="70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Möhren-Apfel Salat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Geflügelcurryfleischwurst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G,2,4,109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Kartoffelspalten</a:t>
                      </a: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, Ketchup,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Möhren-Apfel Salat </a:t>
                      </a:r>
                      <a:endParaRPr kumimoji="0" lang="de-DE" altLang="de-DE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Microsoft YaHei" charset="-122"/>
                        <a:cs typeface="+mn-cs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Geflügelcurryfleischwurst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G,2,4,109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Kartoffelspalten</a:t>
                      </a: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Möhren-Apfel Salat</a:t>
                      </a:r>
                      <a:endParaRPr kumimoji="0" lang="de-DE" altLang="de-DE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Microsoft YaHei" charset="-122"/>
                        <a:cs typeface="+mn-cs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23452">
                <a:tc>
                  <a:txBody>
                    <a:bodyPr/>
                    <a:lstStyle/>
                    <a:p>
                      <a:r>
                        <a:rPr lang="de-DE" sz="800" dirty="0"/>
                        <a:t>Mittwoch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4005C"/>
                        </a:buClr>
                        <a:buSzPct val="70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Nudeln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101a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mit</a:t>
                      </a: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Käsesoße</a:t>
                      </a:r>
                      <a:r>
                        <a:rPr kumimoji="0" lang="de-DE" alt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101a,102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Gurkensalat in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4005C"/>
                        </a:buClr>
                        <a:buSzPct val="70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einem Dilldressing</a:t>
                      </a:r>
                      <a:endParaRPr kumimoji="0" lang="de-DE" altLang="de-DE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Microsoft YaHei" charset="-122"/>
                        <a:cs typeface="+mn-cs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Nudeln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101a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mit</a:t>
                      </a: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Pestosoße</a:t>
                      </a:r>
                      <a:r>
                        <a:rPr kumimoji="0" lang="de-DE" alt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101a,102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Gurkensalat in </a:t>
                      </a:r>
                    </a:p>
                    <a:p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einem Dilldressing</a:t>
                      </a:r>
                      <a:endParaRPr lang="de-DE" sz="8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-siehe M1-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Nudeln mit</a:t>
                      </a: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Pesto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Gurkensalat in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einem Dilldressing</a:t>
                      </a:r>
                      <a:endParaRPr lang="de-DE" sz="8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Nudeln mit</a:t>
                      </a: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Pesto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Gurkensalat in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einem Dilldressing</a:t>
                      </a: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 </a:t>
                      </a:r>
                      <a:endParaRPr lang="de-DE" sz="8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59988">
                <a:tc>
                  <a:txBody>
                    <a:bodyPr/>
                    <a:lstStyle/>
                    <a:p>
                      <a:r>
                        <a:rPr lang="de-DE" sz="600" dirty="0"/>
                        <a:t>Donnerstag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Pizza mit Tomatengemüse und Zucchini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1,2,101a,102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Stückobst 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Pizza mit Geflügel- salami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G,1,2,101a,102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Stückobst </a:t>
                      </a:r>
                      <a:endParaRPr lang="de-DE" sz="8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Kartoffel-Möhren-Auflauf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1,2,102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Stückobst </a:t>
                      </a:r>
                      <a:endParaRPr lang="de-DE" sz="8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Pizza mit Geflügel-salami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G,1,2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, Stückobst </a:t>
                      </a:r>
                      <a:endParaRPr lang="de-DE" sz="8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Kartoffel-Möhren-Auflauf,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Stückobst </a:t>
                      </a:r>
                      <a:endParaRPr lang="de-DE" sz="8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03352">
                <a:tc>
                  <a:txBody>
                    <a:bodyPr/>
                    <a:lstStyle/>
                    <a:p>
                      <a:r>
                        <a:rPr lang="de-DE" sz="800" dirty="0"/>
                        <a:t>Freitag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L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achswürfel mit Kräuterkruste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101a,112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, 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Kartoffeln, 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Dillsoße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101a,102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, Rohkost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*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 </a:t>
                      </a:r>
                      <a:endParaRPr lang="de-DE" sz="8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4005C"/>
                        </a:buClr>
                        <a:buSzPct val="70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Alaska-Seelachsfilet mit Kräuterkruste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101a,112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, Kartoffeln, 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Dillsoße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101a,102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, Rohkost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*</a:t>
                      </a:r>
                      <a:endParaRPr kumimoji="0" lang="de-DE" altLang="de-DE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Microsoft YaHei" charset="-122"/>
                        <a:cs typeface="+mn-cs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4005C"/>
                        </a:buClr>
                        <a:buSzPct val="70000"/>
                        <a:buFont typeface="Wingdings" charset="2"/>
                        <a:buNone/>
                        <a:tabLst/>
                        <a:defRPr/>
                      </a:pP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Brokkoli-Nuggets</a:t>
                      </a:r>
                      <a:r>
                        <a:rPr kumimoji="0" lang="de-DE" alt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101a,,101c,102,103,107,108</a:t>
                      </a: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Kartoffeln</a:t>
                      </a: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Dill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soße</a:t>
                      </a:r>
                      <a:r>
                        <a:rPr kumimoji="0" lang="de-DE" alt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101a,102</a:t>
                      </a: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, Rohkost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*</a:t>
                      </a:r>
                      <a:endParaRPr kumimoji="0" lang="de-DE" altLang="de-DE" sz="800" b="0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alt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L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achswürfel</a:t>
                      </a:r>
                      <a:r>
                        <a:rPr kumimoji="0" lang="de-DE" sz="8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112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, 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Kartoffeln,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Dillsoße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,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Rohkost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*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 </a:t>
                      </a:r>
                      <a:endParaRPr lang="de-DE" sz="8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altLang="de-DE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Hähnchenbrust</a:t>
                      </a:r>
                      <a:r>
                        <a:rPr kumimoji="0" lang="de-DE" altLang="de-DE" sz="800" b="0" i="0" u="none" strike="noStrike" kern="1200" cap="none" spc="0" normalizeH="0" baseline="3000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G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, 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Kartoffeln, 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Bratensoße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, Rohkost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 charset="-122"/>
                          <a:cs typeface="+mn-cs"/>
                        </a:rPr>
                        <a:t>*</a:t>
                      </a:r>
                      <a:r>
                        <a:rPr kumimoji="0" lang="de-DE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charset="0"/>
                          <a:ea typeface="Microsoft YaHei"/>
                          <a:cs typeface="+mn-cs"/>
                        </a:rPr>
                        <a:t> </a:t>
                      </a:r>
                      <a:endParaRPr lang="de-DE" sz="8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4" name="Textfeld 23"/>
          <p:cNvSpPr txBox="1"/>
          <p:nvPr/>
        </p:nvSpPr>
        <p:spPr>
          <a:xfrm>
            <a:off x="135563" y="7380312"/>
            <a:ext cx="6598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800" dirty="0"/>
              <a:t>In den </a:t>
            </a:r>
            <a:r>
              <a:rPr lang="de-DE" sz="800" b="1" dirty="0"/>
              <a:t>weiterführenden Schulen entfällt</a:t>
            </a:r>
            <a:r>
              <a:rPr lang="de-DE" sz="800" dirty="0"/>
              <a:t> der im Speiseplan angegebene </a:t>
            </a:r>
            <a:r>
              <a:rPr lang="de-DE" sz="800" b="1" dirty="0"/>
              <a:t>Nachtisch/Salat/Obst/Rohkost</a:t>
            </a:r>
            <a:r>
              <a:rPr lang="de-DE" sz="800" dirty="0"/>
              <a:t>. Stattdessen gibt es eine </a:t>
            </a:r>
            <a:r>
              <a:rPr lang="de-DE" sz="800" b="1" dirty="0"/>
              <a:t>Salat- und </a:t>
            </a:r>
            <a:r>
              <a:rPr lang="de-DE" sz="800" b="1" dirty="0" err="1"/>
              <a:t>Obstbar</a:t>
            </a:r>
            <a:r>
              <a:rPr lang="de-DE" sz="800" b="1" dirty="0"/>
              <a:t> </a:t>
            </a:r>
            <a:r>
              <a:rPr lang="de-DE" sz="800" dirty="0"/>
              <a:t>die mit verschiedenen Salaten sowie Gemüse und aufgeschnittenem Obst gefüllt ist. Außerdem gibt es</a:t>
            </a:r>
            <a:r>
              <a:rPr lang="de-DE" sz="800" b="1" dirty="0"/>
              <a:t> </a:t>
            </a:r>
            <a:r>
              <a:rPr lang="de-DE" sz="800" dirty="0"/>
              <a:t>zwei mal wöchentlich einen Milchnachtisch (Naturjoghurt mit Früchten, Pudding, Milchreis). Diese gehören </a:t>
            </a:r>
            <a:r>
              <a:rPr lang="de-DE" sz="800" b="1" dirty="0"/>
              <a:t>zu jedem Menü </a:t>
            </a:r>
            <a:r>
              <a:rPr lang="de-DE" sz="800" dirty="0"/>
              <a:t>und sind </a:t>
            </a:r>
            <a:r>
              <a:rPr lang="de-DE" sz="800" b="1" dirty="0"/>
              <a:t>im Preis inbegriffen</a:t>
            </a:r>
            <a:r>
              <a:rPr lang="de-DE" sz="800" dirty="0" smtClean="0"/>
              <a:t>!</a:t>
            </a:r>
            <a:endParaRPr lang="de-DE" sz="800" dirty="0">
              <a:solidFill>
                <a:srgbClr val="000000"/>
              </a:solidFill>
            </a:endParaRPr>
          </a:p>
          <a:p>
            <a:pPr algn="just"/>
            <a:r>
              <a:rPr lang="de-DE" sz="800" dirty="0"/>
              <a:t>Für weitere Informationen besuchen Sie uns im Internet unter </a:t>
            </a:r>
            <a:r>
              <a:rPr lang="de-DE" sz="800" b="1" dirty="0"/>
              <a:t>www.zwergenlunch.com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240092" y="6916520"/>
            <a:ext cx="47540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solidFill>
                  <a:srgbClr val="C00000"/>
                </a:solidFill>
              </a:rPr>
              <a:t>Allergie 1: ohne Gluten, ohne Lactose (mit Milcheiweiß), ohne Soja, ohne Ei </a:t>
            </a:r>
          </a:p>
          <a:p>
            <a:r>
              <a:rPr lang="de-DE" sz="1100" b="1" dirty="0">
                <a:solidFill>
                  <a:srgbClr val="C00000"/>
                </a:solidFill>
              </a:rPr>
              <a:t>Allergie 2: ohne Hülsenfrüchte, ohne Milcheiweiß </a:t>
            </a:r>
          </a:p>
        </p:txBody>
      </p:sp>
    </p:spTree>
    <p:extLst>
      <p:ext uri="{BB962C8B-B14F-4D97-AF65-F5344CB8AC3E}">
        <p14:creationId xmlns:p14="http://schemas.microsoft.com/office/powerpoint/2010/main" val="2433278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üngelb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437</Words>
  <Application>Microsoft Office PowerPoint</Application>
  <PresentationFormat>Bildschirmpräsentation (4:3)</PresentationFormat>
  <Paragraphs>62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9" baseType="lpstr">
      <vt:lpstr>Microsoft YaHei</vt:lpstr>
      <vt:lpstr>Arial</vt:lpstr>
      <vt:lpstr>Calibri</vt:lpstr>
      <vt:lpstr>Calibri Light</vt:lpstr>
      <vt:lpstr>Comic Sans MS</vt:lpstr>
      <vt:lpstr>Times New Roman</vt:lpstr>
      <vt:lpstr>Wingdings</vt:lpstr>
      <vt:lpstr>Office Theme</vt:lpstr>
      <vt:lpstr>PowerPoint-Präsentation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HP</dc:creator>
  <cp:lastModifiedBy>janina.knoebl</cp:lastModifiedBy>
  <cp:revision>201</cp:revision>
  <cp:lastPrinted>2018-11-30T13:42:28Z</cp:lastPrinted>
  <dcterms:created xsi:type="dcterms:W3CDTF">2014-05-01T14:33:00Z</dcterms:created>
  <dcterms:modified xsi:type="dcterms:W3CDTF">2020-09-08T11:12:07Z</dcterms:modified>
</cp:coreProperties>
</file>