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F9247D-10FD-0F51-D76E-241E8ED5F081}" v="71" dt="2026-09-08T14:59:11.77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96" d="100"/>
          <a:sy n="196" d="100"/>
        </p:scale>
        <p:origin x="564" y="-502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Windows Live" clId="Web-{8DF9247D-10FD-0F51-D76E-241E8ED5F081}"/>
    <pc:docChg chg="modSld">
      <pc:chgData name="Simone Kreitmeier" userId="c038d9f2b709ac6d" providerId="Windows Live" clId="Web-{8DF9247D-10FD-0F51-D76E-241E8ED5F081}" dt="2026-09-08T14:58:41.911" v="47"/>
      <pc:docMkLst>
        <pc:docMk/>
      </pc:docMkLst>
      <pc:sldChg chg="modSp">
        <pc:chgData name="Simone Kreitmeier" userId="c038d9f2b709ac6d" providerId="Windows Live" clId="Web-{8DF9247D-10FD-0F51-D76E-241E8ED5F081}" dt="2026-09-08T14:58:41.911" v="47"/>
        <pc:sldMkLst>
          <pc:docMk/>
          <pc:sldMk cId="0" sldId="256"/>
        </pc:sldMkLst>
        <pc:graphicFrameChg chg="mod modGraphic">
          <ac:chgData name="Simone Kreitmeier" userId="c038d9f2b709ac6d" providerId="Windows Live" clId="Web-{8DF9247D-10FD-0F51-D76E-241E8ED5F081}" dt="2026-09-08T14:58:41.911" v="47"/>
          <ac:graphicFrameMkLst>
            <pc:docMk/>
            <pc:sldMk cId="0" sldId="256"/>
            <ac:graphicFrameMk id="8" creationId="{00000000-0000-0000-0000-000000000000}"/>
          </ac:graphicFrameMkLst>
        </pc:graphicFrameChg>
      </pc:sldChg>
    </pc:docChg>
  </pc:docChgLst>
  <pc:docChgLst>
    <pc:chgData name="Simone Kreitmeier" userId="c038d9f2b709ac6d" providerId="LiveId" clId="{57B05849-4FF9-4B19-857A-1A317A83982D}"/>
    <pc:docChg chg="modSld">
      <pc:chgData name="Simone Kreitmeier" userId="c038d9f2b709ac6d" providerId="LiveId" clId="{57B05849-4FF9-4B19-857A-1A317A83982D}" dt="2026-09-09T08:45:28.430" v="17" actId="20577"/>
      <pc:docMkLst>
        <pc:docMk/>
      </pc:docMkLst>
      <pc:sldChg chg="modSp mod">
        <pc:chgData name="Simone Kreitmeier" userId="c038d9f2b709ac6d" providerId="LiveId" clId="{57B05849-4FF9-4B19-857A-1A317A83982D}" dt="2026-09-09T08:45:28.430" v="17" actId="20577"/>
        <pc:sldMkLst>
          <pc:docMk/>
          <pc:sldMk cId="0" sldId="256"/>
        </pc:sldMkLst>
        <pc:graphicFrameChg chg="mod modGraphic">
          <ac:chgData name="Simone Kreitmeier" userId="c038d9f2b709ac6d" providerId="LiveId" clId="{57B05849-4FF9-4B19-857A-1A317A83982D}" dt="2026-09-09T08:45:28.430" v="17" actId="20577"/>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09.09.2026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09.09.2026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09.09.2026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09.09.2026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09.09.2026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09.09.2026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09.09.2026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09.09.2026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09.09.2026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09.09.2026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09.09.2026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09.09.2026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09.09.2026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05.10.- 09.10.2026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135522810"/>
              </p:ext>
            </p:extLst>
          </p:nvPr>
        </p:nvGraphicFramePr>
        <p:xfrm>
          <a:off x="333375" y="900113"/>
          <a:ext cx="6264273" cy="5333940"/>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dirty="0"/>
                        <a:t>M1 </a:t>
                      </a:r>
                    </a:p>
                  </a:txBody>
                  <a:tcPr marL="121912" marR="121912" marT="60950" marB="60950"/>
                </a:tc>
                <a:tc>
                  <a:txBody>
                    <a:bodyPr/>
                    <a:lstStyle/>
                    <a:p>
                      <a:r>
                        <a:rPr lang="de-DE" sz="1200" dirty="0"/>
                        <a:t>M2</a:t>
                      </a:r>
                    </a:p>
                  </a:txBody>
                  <a:tcPr marL="121912" marR="121912" marT="60950" marB="60950"/>
                </a:tc>
                <a:tc>
                  <a:txBody>
                    <a:bodyPr/>
                    <a:lstStyle/>
                    <a:p>
                      <a:r>
                        <a:rPr lang="de-DE" sz="1200" dirty="0"/>
                        <a:t>Vegi</a:t>
                      </a:r>
                    </a:p>
                  </a:txBody>
                  <a:tcPr marL="121912" marR="121912" marT="60950" marB="60950"/>
                </a:tc>
                <a:tc>
                  <a:txBody>
                    <a:bodyPr/>
                    <a:lstStyle/>
                    <a:p>
                      <a:r>
                        <a:rPr lang="de-DE" sz="1200" dirty="0"/>
                        <a:t>Allergie 1</a:t>
                      </a:r>
                    </a:p>
                  </a:txBody>
                  <a:tcPr marL="121912" marR="121912" marT="60950" marB="60950"/>
                </a:tc>
                <a:tc>
                  <a:txBody>
                    <a:bodyPr/>
                    <a:lstStyle/>
                    <a:p>
                      <a:r>
                        <a:rPr lang="de-DE" sz="1200" dirty="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dirty="0"/>
                        <a:t>Montag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mit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108,110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Buchstabensuppe mit </a:t>
                      </a:r>
                      <a:r>
                        <a:rPr kumimoji="0" lang="de-DE" sz="800" b="0" i="0" u="none" strike="noStrike" kern="1200" cap="none" spc="0" normalizeH="0" baseline="0" noProof="0" dirty="0">
                          <a:ln>
                            <a:noFill/>
                          </a:ln>
                          <a:solidFill>
                            <a:schemeClr val="tx1"/>
                          </a:solidFill>
                          <a:effectLst/>
                          <a:uLnTx/>
                          <a:uFillTx/>
                          <a:latin typeface="Arial"/>
                          <a:ea typeface="Microsoft YaHei"/>
                          <a:cs typeface="Arial"/>
                        </a:rPr>
                        <a:t>Suppengemüse</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sz="800" b="1" i="0" u="none" strike="noStrike" kern="1200" cap="none" spc="0" normalizeH="0" baseline="0" noProof="0" dirty="0">
                          <a:ln>
                            <a:noFill/>
                          </a:ln>
                          <a:solidFill>
                            <a:srgbClr val="31531C"/>
                          </a:solidFill>
                          <a:effectLst/>
                          <a:uLnTx/>
                          <a:uFillTx/>
                          <a:latin typeface="Arial"/>
                          <a:ea typeface="Microsoft YaHei"/>
                          <a:cs typeface="Arial"/>
                        </a:rPr>
                        <a:t> </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und Mett-klößchen</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*G,101a,103,108, </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altLang="de-DE" sz="800" b="1" i="0" u="none" strike="noStrike" kern="1200" cap="none" spc="0" normalizeH="0" baseline="0" noProof="0" dirty="0">
                          <a:ln>
                            <a:noFill/>
                          </a:ln>
                          <a:solidFill>
                            <a:srgbClr val="31531C"/>
                          </a:solidFill>
                          <a:effectLst/>
                          <a:uLnTx/>
                          <a:uFillTx/>
                          <a:latin typeface="Arial"/>
                          <a:ea typeface="Microsoft YaHei"/>
                          <a:cs typeface="Arial"/>
                        </a:rPr>
                        <a:t>Vollkorn-brötchen</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altLang="de-DE" sz="800" b="0" i="0" u="none" strike="noStrike" kern="1200" cap="none" spc="0" normalizeH="0" baseline="30000" noProof="0" dirty="0">
                          <a:ln>
                            <a:noFill/>
                          </a:ln>
                          <a:solidFill>
                            <a:srgbClr val="31531C"/>
                          </a:solidFill>
                          <a:effectLst/>
                          <a:uLnTx/>
                          <a:uFillTx/>
                          <a:latin typeface="Arial"/>
                          <a:ea typeface="Microsoft YaHei"/>
                          <a:cs typeface="Arial"/>
                        </a:rPr>
                        <a:t>1</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01a,102</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joghurt</a:t>
                      </a:r>
                      <a:r>
                        <a:rPr kumimoji="0" lang="de-DE" sz="800" b="0" i="0" u="none" strike="noStrike" kern="1200" cap="none" spc="0" normalizeH="0" baseline="30000" noProof="0" dirty="0">
                          <a:ln>
                            <a:noFill/>
                          </a:ln>
                          <a:solidFill>
                            <a:srgbClr val="000000"/>
                          </a:solidFill>
                          <a:effectLst/>
                          <a:uLnTx/>
                          <a:uFillTx/>
                          <a:latin typeface="Arial"/>
                          <a:ea typeface="+mn-ea"/>
                          <a:cs typeface="Arial"/>
                        </a:rPr>
                        <a:t>102 </a:t>
                      </a:r>
                      <a:endParaRPr kumimoji="0" lang="de-DE" sz="800" b="0" i="0" u="none" strike="noStrike" kern="1200" cap="none" spc="0" normalizeH="0" baseline="0" noProof="0" dirty="0">
                        <a:ln>
                          <a:noFill/>
                        </a:ln>
                        <a:solidFill>
                          <a:prstClr val="black"/>
                        </a:solidFill>
                        <a:effectLst/>
                        <a:uLnTx/>
                        <a:uFillTx/>
                        <a:latin typeface="Arial"/>
                        <a:ea typeface="+mn-ea"/>
                        <a:cs typeface="Arial"/>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Buchstabensuppe mit </a:t>
                      </a:r>
                      <a:r>
                        <a:rPr kumimoji="0" lang="de-DE" sz="800" b="0" i="0" u="none" strike="noStrike" kern="1200" cap="none" spc="0" normalizeH="0" baseline="0" noProof="0" dirty="0">
                          <a:ln>
                            <a:noFill/>
                          </a:ln>
                          <a:solidFill>
                            <a:schemeClr val="tx1"/>
                          </a:solidFill>
                          <a:effectLst/>
                          <a:uLnTx/>
                          <a:uFillTx/>
                          <a:latin typeface="Arial"/>
                          <a:ea typeface="Microsoft YaHei"/>
                          <a:cs typeface="Arial"/>
                        </a:rPr>
                        <a:t>Suppengemüse</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101a,</a:t>
                      </a:r>
                      <a:r>
                        <a:rPr lang="de-DE" altLang="de-DE" sz="800" b="0" i="0" u="none" strike="noStrike" kern="1200" cap="none" spc="0" normalizeH="0" baseline="30000" noProof="0" dirty="0">
                          <a:ln>
                            <a:noFill/>
                          </a:ln>
                          <a:solidFill>
                            <a:srgbClr val="000000"/>
                          </a:solidFill>
                          <a:effectLst/>
                          <a:uLnTx/>
                          <a:uFillTx/>
                          <a:latin typeface="Arial"/>
                          <a:ea typeface="Microsoft YaHei"/>
                          <a:cs typeface="Arial"/>
                        </a:rPr>
                        <a:t>103,108</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Vollkorn-brötchen</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101a,102</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Stracciatella-</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joghurt</a:t>
                      </a:r>
                      <a:r>
                        <a:rPr kumimoji="0" lang="de-DE" sz="800" b="0" i="0" u="none" strike="noStrike" kern="1200" cap="none" spc="0" normalizeH="0" baseline="30000" noProof="0" dirty="0">
                          <a:ln>
                            <a:noFill/>
                          </a:ln>
                          <a:solidFill>
                            <a:srgbClr val="000000"/>
                          </a:solidFill>
                          <a:effectLst/>
                          <a:uLnTx/>
                          <a:uFillTx/>
                          <a:latin typeface="Arial"/>
                          <a:ea typeface="+mn-ea"/>
                          <a:cs typeface="Arial"/>
                        </a:rPr>
                        <a:t>102</a:t>
                      </a:r>
                      <a:endParaRPr kumimoji="0" lang="de-DE" sz="800" b="0" i="0" u="none" strike="noStrike" kern="1200" cap="none" spc="0" normalizeH="0" baseline="0" noProof="0" dirty="0">
                        <a:ln>
                          <a:noFill/>
                        </a:ln>
                        <a:solidFill>
                          <a:srgbClr val="000000"/>
                        </a:solidFill>
                        <a:effectLst/>
                        <a:uLnTx/>
                        <a:uFillTx/>
                        <a:latin typeface="Arial"/>
                        <a:ea typeface="+mn-ea"/>
                        <a:cs typeface="Arial"/>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½ Mehr-kornbrötchen</a:t>
                      </a:r>
                      <a:r>
                        <a:rPr kumimoji="0" lang="de-DE" sz="800" b="0" i="0" u="none" strike="noStrike" kern="1200" cap="none" spc="0" normalizeH="0" baseline="30000" noProof="0" dirty="0">
                          <a:ln>
                            <a:noFill/>
                          </a:ln>
                          <a:solidFill>
                            <a:srgbClr val="000000"/>
                          </a:solidFill>
                          <a:effectLst/>
                          <a:uLnTx/>
                          <a:uFillTx/>
                          <a:latin typeface="Arial"/>
                          <a:ea typeface="Microsoft YaHei"/>
                          <a:cs typeface="Arial"/>
                        </a:rPr>
                        <a:t>107</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 Stracciatellaquark</a:t>
                      </a:r>
                      <a:endParaRPr kumimoji="0" lang="de-DE" sz="800" b="0" i="0" u="none" strike="noStrike" kern="1200" cap="none" spc="0" normalizeH="0" baseline="0" noProof="0" dirty="0">
                        <a:ln>
                          <a:noFill/>
                        </a:ln>
                        <a:solidFill>
                          <a:srgbClr val="000000"/>
                        </a:solidFill>
                        <a:effectLst/>
                        <a:uLnTx/>
                        <a:uFillTx/>
                        <a:latin typeface="Arial"/>
                        <a:ea typeface="Microsoft YaHei"/>
                        <a:cs typeface="Arial"/>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Nudelsuppe mit Karotten, Blumenkohl und Brokkoli,</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1"/>
                  </a:ext>
                </a:extLst>
              </a:tr>
              <a:tr h="893070">
                <a:tc>
                  <a:txBody>
                    <a:bodyPr/>
                    <a:lstStyle/>
                    <a:p>
                      <a:r>
                        <a:rPr lang="de-DE" sz="600" dirty="0"/>
                        <a:t>Dienstag </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Kräuter</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Sahne</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Hähnchen</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G,101d,102</a:t>
                      </a:r>
                      <a:r>
                        <a:rPr lang="de-DE" altLang="de-DE" sz="800" b="0" i="0" u="none" strike="noStrike" kern="1200" cap="none" spc="0" normalizeH="0" baseline="30000" noProof="0" dirty="0">
                          <a:ln>
                            <a:noFill/>
                          </a:ln>
                          <a:solidFill>
                            <a:srgbClr val="000000"/>
                          </a:solidFill>
                          <a:effectLst/>
                          <a:uLnTx/>
                          <a:uFillTx/>
                          <a:latin typeface="Arial"/>
                          <a:ea typeface="Microsoft YaHei"/>
                          <a:cs typeface="Arial"/>
                        </a:rPr>
                        <a:t>, 110</a:t>
                      </a:r>
                      <a:r>
                        <a:rPr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Reis</a:t>
                      </a:r>
                      <a:r>
                        <a:rPr kumimoji="0" lang="de-DE" sz="800" b="0" i="0" u="none" strike="noStrike" kern="1200" cap="none" spc="0" normalizeH="0" baseline="0" noProof="0" dirty="0">
                          <a:ln>
                            <a:noFill/>
                          </a:ln>
                          <a:solidFill>
                            <a:schemeClr val="tx1"/>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Brokkoli</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lang="de-DE" sz="800" dirty="0">
                        <a:latin typeface="Arial" panose="020B0604020202020204" pitchFamily="34" charset="0"/>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a:ea typeface="+mn-ea"/>
                          <a:cs typeface="Arial"/>
                        </a:rPr>
                        <a:t>Hausgemachte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Tofu</a:t>
                      </a:r>
                      <a:r>
                        <a:rPr kumimoji="0" lang="de-DE" sz="800" b="0" i="0" u="none" strike="noStrike" kern="1200" cap="none" spc="0" normalizeH="0" baseline="0" noProof="0" dirty="0">
                          <a:ln>
                            <a:noFill/>
                          </a:ln>
                          <a:solidFill>
                            <a:prstClr val="black"/>
                          </a:solidFill>
                          <a:effectLst/>
                          <a:uLnTx/>
                          <a:uFillTx/>
                          <a:latin typeface="Arial"/>
                          <a:ea typeface="+mn-ea"/>
                          <a:cs typeface="Arial"/>
                        </a:rPr>
                        <a:t>frikadelle</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101a, 101d,102,103,110</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Reis</a:t>
                      </a:r>
                      <a:r>
                        <a:rPr kumimoji="0" lang="de-DE" sz="800" b="0" i="0" u="none" strike="noStrike" kern="1200" cap="none" spc="0" normalizeH="0" baseline="0" noProof="0" dirty="0">
                          <a:ln>
                            <a:noFill/>
                          </a:ln>
                          <a:solidFill>
                            <a:schemeClr val="tx1"/>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Brokkoli</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Kräutersoße</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101a,</a:t>
                      </a:r>
                      <a:r>
                        <a:rPr lang="de-DE" altLang="de-DE" sz="800" b="0" i="0" u="none" strike="noStrike" kern="1200" cap="none" spc="0" normalizeH="0" baseline="30000" noProof="0" dirty="0">
                          <a:ln>
                            <a:noFill/>
                          </a:ln>
                          <a:solidFill>
                            <a:srgbClr val="000000"/>
                          </a:solidFill>
                          <a:effectLst/>
                          <a:uLnTx/>
                          <a:uFillTx/>
                          <a:latin typeface="Arial"/>
                          <a:ea typeface="Microsoft YaHei"/>
                          <a:cs typeface="Arial"/>
                        </a:rPr>
                        <a:t>101d,102</a:t>
                      </a:r>
                      <a:r>
                        <a:rPr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Hähnchensteak</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G</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Reis</a:t>
                      </a:r>
                      <a:r>
                        <a:rPr kumimoji="0" lang="de-DE" altLang="de-DE" sz="800" b="0" i="0" u="none" strike="noStrike" kern="1200" cap="none" spc="0" normalizeH="0" baseline="0" noProof="0" dirty="0">
                          <a:ln>
                            <a:noFill/>
                          </a:ln>
                          <a:solidFill>
                            <a:schemeClr val="tx1"/>
                          </a:solidFill>
                          <a:effectLst/>
                          <a:uLnTx/>
                          <a:uFillTx/>
                          <a:latin typeface="Arial"/>
                          <a:ea typeface="+mn-ea"/>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Brokkoli</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n-ea"/>
                          <a:cs typeface="Arial"/>
                        </a:rPr>
                        <a:t>Kräuter</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Hähnchensteak</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G</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Reis</a:t>
                      </a:r>
                      <a:r>
                        <a:rPr kumimoji="0" lang="de-DE" altLang="de-DE" sz="800" b="0" i="0" u="none" strike="noStrike" kern="1200" cap="none" spc="0" normalizeH="0" baseline="0" noProof="0" dirty="0">
                          <a:ln>
                            <a:noFill/>
                          </a:ln>
                          <a:solidFill>
                            <a:schemeClr val="tx1"/>
                          </a:solidFill>
                          <a:effectLst/>
                          <a:uLnTx/>
                          <a:uFillTx/>
                          <a:latin typeface="Arial"/>
                          <a:ea typeface="+mn-ea"/>
                          <a:cs typeface="Arial"/>
                        </a:rPr>
                        <a:t>,</a:t>
                      </a:r>
                      <a:r>
                        <a:rPr kumimoji="0" lang="de-DE" sz="800" b="0" i="0" u="none" strike="noStrike" kern="1200" cap="none" spc="0" normalizeH="0" baseline="0" noProof="0" dirty="0">
                          <a:ln>
                            <a:noFill/>
                          </a:ln>
                          <a:solidFill>
                            <a:schemeClr val="tx1"/>
                          </a:solidFill>
                          <a:effectLst/>
                          <a:uLnTx/>
                          <a:uFillTx/>
                          <a:latin typeface="Arial"/>
                          <a:ea typeface="Microsoft YaHei"/>
                          <a:cs typeface="Arial"/>
                        </a:rPr>
                        <a:t> </a:t>
                      </a: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Brokkoli</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Kräuter</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soße,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extLst>
                  <a:ext uri="{0D108BD9-81ED-4DB2-BD59-A6C34878D82A}">
                    <a16:rowId xmlns:a16="http://schemas.microsoft.com/office/drawing/2014/main" val="10002"/>
                  </a:ext>
                </a:extLst>
              </a:tr>
              <a:tr h="772755">
                <a:tc>
                  <a:txBody>
                    <a:bodyPr/>
                    <a:lstStyle/>
                    <a:p>
                      <a:endParaRPr lang="de-DE" sz="600"/>
                    </a:p>
                    <a:p>
                      <a:r>
                        <a:rPr lang="de-DE" sz="600" dirty="0"/>
                        <a:t>Mittwoch</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Geflügel- salami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G,1,2,3,101a,102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Hausgemachter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bratling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gebackene Drillinge,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Pizza</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Tomatengemüse und Käse,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3"/>
                  </a:ext>
                </a:extLst>
              </a:tr>
              <a:tr h="929154">
                <a:tc>
                  <a:txBody>
                    <a:bodyPr/>
                    <a:lstStyle/>
                    <a:p>
                      <a:r>
                        <a:rPr lang="de-DE" sz="600" dirty="0"/>
                        <a:t>Donnerstag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Nudeln</a:t>
                      </a:r>
                      <a:r>
                        <a:rPr kumimoji="0" lang="de-DE" altLang="de-DE" sz="800" b="0" i="0" u="none" strike="noStrike" kern="1200" cap="none" spc="0" normalizeH="0" baseline="30000" noProof="0" dirty="0">
                          <a:ln>
                            <a:noFill/>
                          </a:ln>
                          <a:solidFill>
                            <a:srgbClr val="000000"/>
                          </a:solidFill>
                          <a:effectLst/>
                          <a:uLnTx/>
                          <a:uFillTx/>
                          <a:latin typeface="Arial"/>
                          <a:ea typeface="Microsoft YaHei"/>
                          <a:cs typeface="Arial"/>
                        </a:rPr>
                        <a:t>101a</a:t>
                      </a:r>
                      <a:r>
                        <a:rPr kumimoji="0" lang="de-DE" alt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sz="800" b="0" i="0" u="none" strike="noStrike" kern="1200" cap="none" spc="0" normalizeH="0" baseline="0" noProof="0" dirty="0">
                          <a:ln>
                            <a:noFill/>
                          </a:ln>
                          <a:solidFill>
                            <a:prstClr val="black"/>
                          </a:solidFill>
                          <a:effectLst/>
                          <a:uLnTx/>
                          <a:uFillTx/>
                          <a:latin typeface="Arial"/>
                          <a:ea typeface="Microsoft YaHei"/>
                          <a:cs typeface="Arial"/>
                        </a:rPr>
                        <a:t> </a:t>
                      </a:r>
                      <a:r>
                        <a:rPr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Tomaten</a:t>
                      </a:r>
                      <a:r>
                        <a:rPr lang="de-DE" sz="800" b="0" i="0" u="none" strike="noStrike" kern="1200" cap="none" spc="0" normalizeH="0" baseline="0" noProof="0" dirty="0">
                          <a:ln>
                            <a:noFill/>
                          </a:ln>
                          <a:solidFill>
                            <a:prstClr val="black"/>
                          </a:solidFill>
                          <a:effectLst/>
                          <a:uLnTx/>
                          <a:uFillTx/>
                          <a:latin typeface="Arial"/>
                          <a:ea typeface="Microsoft YaHei"/>
                          <a:cs typeface="Arial"/>
                        </a:rPr>
                        <a:t>-Thunfisch-</a:t>
                      </a:r>
                      <a:r>
                        <a:rPr lang="de-DE" sz="800" b="1" i="0" u="none" strike="noStrike" kern="1200" cap="none" spc="0" normalizeH="0" baseline="0" noProof="0" dirty="0">
                          <a:ln>
                            <a:noFill/>
                          </a:ln>
                          <a:solidFill>
                            <a:schemeClr val="accent2">
                              <a:lumMod val="50000"/>
                            </a:schemeClr>
                          </a:solidFill>
                          <a:effectLst/>
                          <a:uLnTx/>
                          <a:uFillTx/>
                          <a:latin typeface="Arial"/>
                          <a:ea typeface="Microsoft YaHei"/>
                          <a:cs typeface="Arial"/>
                        </a:rPr>
                        <a:t>Mais</a:t>
                      </a:r>
                      <a:r>
                        <a:rPr lang="de-DE" sz="800" b="0" i="0" u="none" strike="noStrike" kern="1200" cap="none" spc="0" normalizeH="0" baseline="0" noProof="0" dirty="0">
                          <a:ln>
                            <a:noFill/>
                          </a:ln>
                          <a:solidFill>
                            <a:prstClr val="black"/>
                          </a:solidFill>
                          <a:effectLst/>
                          <a:uLnTx/>
                          <a:uFillTx/>
                          <a:latin typeface="Arial"/>
                          <a:ea typeface="Microsoft YaHei"/>
                          <a:cs typeface="Arial"/>
                        </a:rPr>
                        <a:t>-Soße</a:t>
                      </a:r>
                      <a:r>
                        <a:rPr lang="de-DE" sz="800" b="0" i="0" u="none" strike="noStrike" kern="1200" cap="none" spc="0" normalizeH="0" baseline="30000" noProof="0" dirty="0">
                          <a:ln>
                            <a:noFill/>
                          </a:ln>
                          <a:solidFill>
                            <a:srgbClr val="000000"/>
                          </a:solidFill>
                          <a:effectLst/>
                          <a:uLnTx/>
                          <a:uFillTx/>
                          <a:latin typeface="Arial"/>
                          <a:ea typeface="Microsoft YaHei"/>
                          <a:cs typeface="Arial"/>
                        </a:rPr>
                        <a:t>101a,101d</a:t>
                      </a:r>
                      <a:r>
                        <a:rPr kumimoji="0" lang="de-DE" sz="800" b="0" i="0" u="none" strike="noStrike" kern="1200" cap="none" spc="0" normalizeH="0" baseline="30000" noProof="0" dirty="0">
                          <a:ln>
                            <a:noFill/>
                          </a:ln>
                          <a:solidFill>
                            <a:srgbClr val="000000"/>
                          </a:solidFill>
                          <a:effectLst/>
                          <a:uLnTx/>
                          <a:uFillTx/>
                          <a:latin typeface="Arial"/>
                          <a:ea typeface="Microsoft YaHei"/>
                          <a:cs typeface="Arial"/>
                        </a:rPr>
                        <a:t>,110,</a:t>
                      </a:r>
                      <a:r>
                        <a:rPr lang="de-DE" sz="800" b="0" i="0" u="none" strike="noStrike" kern="1200" cap="none" spc="0" normalizeH="0" baseline="30000" noProof="0" dirty="0">
                          <a:ln>
                            <a:noFill/>
                          </a:ln>
                          <a:solidFill>
                            <a:srgbClr val="000000"/>
                          </a:solidFill>
                          <a:effectLst/>
                          <a:uLnTx/>
                          <a:uFillTx/>
                          <a:latin typeface="Arial"/>
                          <a:ea typeface="Microsoft YaHei"/>
                          <a:cs typeface="Arial"/>
                        </a:rPr>
                        <a:t>112</a:t>
                      </a:r>
                      <a:r>
                        <a:rPr kumimoji="0" lang="de-DE" sz="800" b="0" i="0" u="none" strike="noStrike" kern="1200" cap="none" spc="0" normalizeH="0" baseline="0" noProof="0" dirty="0">
                          <a:ln>
                            <a:noFill/>
                          </a:ln>
                          <a:solidFill>
                            <a:srgbClr val="000000"/>
                          </a:solidFill>
                          <a:effectLst/>
                          <a:uLnTx/>
                          <a:uFillTx/>
                          <a:latin typeface="Arial"/>
                          <a:ea typeface="Microsoft YaHei"/>
                          <a:cs typeface="Arial"/>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a:ea typeface="Microsoft YaHei"/>
                        <a:cs typeface="Arial"/>
                      </a:endParaRP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Gemüse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 und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-Thunfisch-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Mais</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p>
                  </a:txBody>
                  <a:tcPr marL="121920" marR="121920" marT="60960" marB="60960"/>
                </a:tc>
                <a:extLst>
                  <a:ext uri="{0D108BD9-81ED-4DB2-BD59-A6C34878D82A}">
                    <a16:rowId xmlns:a16="http://schemas.microsoft.com/office/drawing/2014/main" val="10004"/>
                  </a:ext>
                </a:extLst>
              </a:tr>
              <a:tr h="847897">
                <a:tc>
                  <a:txBody>
                    <a:bodyPr/>
                    <a:lstStyle/>
                    <a:p>
                      <a:r>
                        <a:rPr lang="de-DE" sz="600" dirty="0"/>
                        <a:t>Freitag</a:t>
                      </a:r>
                    </a:p>
                  </a:txBody>
                  <a:tcPr marL="121912" marR="121912" marT="60950" marB="60950"/>
                </a:tc>
                <a:tc>
                  <a:txBody>
                    <a:bodyPr/>
                    <a:lstStyle/>
                    <a:p>
                      <a:pPr marL="0" marR="0" lvl="0" indent="0" algn="l" rtl="0" eaLnBrk="1" fontAlgn="auto" latinLnBrk="0" hangingPunct="1">
                        <a:lnSpc>
                          <a:spcPct val="100000"/>
                        </a:lnSpc>
                        <a:spcBef>
                          <a:spcPts val="0"/>
                        </a:spcBef>
                        <a:spcAft>
                          <a:spcPts val="0"/>
                        </a:spcAft>
                        <a:buClrTx/>
                        <a:buSzTx/>
                        <a:buFontTx/>
                        <a:buNone/>
                      </a:pP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Fischstäbchen (Alaska Seelachs-filet paniert)</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101a,112</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n-ea"/>
                          <a:cs typeface="Arial"/>
                        </a:rPr>
                        <a:t>Kartoffeln</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 Senfsoße</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101a,101d,</a:t>
                      </a:r>
                      <a:r>
                        <a:rPr lang="de-DE" altLang="de-DE" sz="800" b="0" i="0" u="none" strike="noStrike" kern="1200" cap="none" spc="0" normalizeH="0" baseline="30000" noProof="0" dirty="0">
                          <a:ln>
                            <a:noFill/>
                          </a:ln>
                          <a:solidFill>
                            <a:srgbClr val="000000"/>
                          </a:solidFill>
                          <a:effectLst/>
                          <a:uLnTx/>
                          <a:uFillTx/>
                          <a:latin typeface="Arial"/>
                          <a:ea typeface="+mn-ea"/>
                          <a:cs typeface="Arial"/>
                        </a:rPr>
                        <a:t>102, 109,110</a:t>
                      </a:r>
                      <a:r>
                        <a:rPr lang="de-DE" sz="800" b="0" i="0" u="none" strike="noStrike" kern="1200" cap="none" spc="0" normalizeH="0" baseline="0" noProof="0" dirty="0">
                          <a:ln>
                            <a:noFill/>
                          </a:ln>
                          <a:solidFill>
                            <a:srgbClr val="000000"/>
                          </a:solidFill>
                          <a:effectLst/>
                          <a:uLnTx/>
                          <a:uFillTx/>
                          <a:latin typeface="Arial"/>
                          <a:ea typeface="Microsoft YaHei"/>
                          <a:cs typeface="Arial"/>
                        </a:rPr>
                        <a:t>,</a:t>
                      </a:r>
                      <a:r>
                        <a:rPr kumimoji="0" lang="de-DE" altLang="de-DE" sz="800" b="0" i="0" u="none" strike="noStrike" kern="1200" cap="none" spc="0" normalizeH="0" baseline="0" noProof="0" dirty="0">
                          <a:ln>
                            <a:noFill/>
                          </a:ln>
                          <a:solidFill>
                            <a:prstClr val="black"/>
                          </a:solidFill>
                          <a:effectLst/>
                          <a:uLnTx/>
                          <a:uFillTx/>
                          <a:latin typeface="Arial"/>
                          <a:ea typeface="+mn-ea"/>
                          <a:cs typeface="Arial"/>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a:ea typeface="+mn-ea"/>
                          <a:cs typeface="Arial"/>
                        </a:rPr>
                        <a:t>Gurkensticks</a:t>
                      </a:r>
                      <a:endParaRPr kumimoji="0" lang="de-DE" altLang="de-DE" sz="800" b="0" i="0" u="none" strike="noStrike" kern="1200" cap="none" spc="0" normalizeH="0" baseline="0" noProof="0" dirty="0">
                        <a:ln>
                          <a:noFill/>
                        </a:ln>
                        <a:solidFill>
                          <a:srgbClr val="000000"/>
                        </a:solidFill>
                        <a:effectLst/>
                        <a:uLnTx/>
                        <a:uFillTx/>
                        <a:latin typeface="Arial"/>
                        <a:ea typeface="+mn-ea"/>
                        <a:cs typeface="Arial"/>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Eier</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103</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 in Senfsoße</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101a,101d,102</a:t>
                      </a:r>
                      <a:r>
                        <a:rPr kumimoji="0" lang="de-DE" altLang="de-DE" sz="800" b="0" i="0" u="none" strike="noStrike" kern="1200" cap="none" spc="0" normalizeH="0" baseline="30000" noProof="0">
                          <a:ln>
                            <a:noFill/>
                          </a:ln>
                          <a:solidFill>
                            <a:srgbClr val="000000"/>
                          </a:solidFill>
                          <a:effectLst/>
                          <a:uLnTx/>
                          <a:uFillTx/>
                          <a:latin typeface="Arial"/>
                          <a:ea typeface="+mn-ea"/>
                          <a:cs typeface="Arial"/>
                        </a:rPr>
                        <a:t>, </a:t>
                      </a:r>
                      <a:r>
                        <a:rPr lang="de-DE" altLang="de-DE" sz="800" b="0" i="0" u="none" strike="noStrike" kern="1200" cap="none" spc="0" normalizeH="0" baseline="30000" noProof="0">
                          <a:ln>
                            <a:noFill/>
                          </a:ln>
                          <a:solidFill>
                            <a:srgbClr val="000000"/>
                          </a:solidFill>
                          <a:effectLst/>
                          <a:uLnTx/>
                          <a:uFillTx/>
                          <a:latin typeface="Arial"/>
                          <a:ea typeface="+mn-ea"/>
                          <a:cs typeface="Arial"/>
                        </a:rPr>
                        <a:t>109,110</a:t>
                      </a:r>
                      <a:r>
                        <a:rPr lang="de-DE" altLang="de-DE" sz="800" b="0" i="0" u="none" strike="noStrike" kern="1200" cap="none" spc="0" normalizeH="0" baseline="0" noProof="0">
                          <a:ln>
                            <a:noFill/>
                          </a:ln>
                          <a:solidFill>
                            <a:srgbClr val="000000"/>
                          </a:solidFill>
                          <a:effectLst/>
                          <a:uLnTx/>
                          <a:uFillTx/>
                          <a:latin typeface="Arial"/>
                          <a:ea typeface="+mn-ea"/>
                          <a:cs typeface="Arial"/>
                        </a:rPr>
                        <a:t>,</a:t>
                      </a:r>
                      <a:r>
                        <a:rPr kumimoji="0" lang="de-DE" altLang="de-DE" sz="800" b="0" i="0" u="none" strike="noStrike" kern="1200" cap="none" spc="0" normalizeH="0" baseline="0" noProof="0">
                          <a:ln>
                            <a:noFill/>
                          </a:ln>
                          <a:solidFill>
                            <a:srgbClr val="000000"/>
                          </a:solidFill>
                          <a:effectLst/>
                          <a:uLnTx/>
                          <a:uFillTx/>
                          <a:latin typeface="Arial"/>
                          <a:ea typeface="+mn-ea"/>
                          <a:cs typeface="Arial"/>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a:ea typeface="+mn-ea"/>
                          <a:cs typeface="Arial"/>
                        </a:rPr>
                        <a:t>Kartoffeln</a:t>
                      </a:r>
                      <a:r>
                        <a:rPr kumimoji="0" lang="de-DE" altLang="de-DE" sz="800" b="0" i="0" u="none" strike="noStrike" kern="1200" cap="none" spc="0" normalizeH="0" baseline="0" noProof="0" dirty="0">
                          <a:ln>
                            <a:noFill/>
                          </a:ln>
                          <a:solidFill>
                            <a:srgbClr val="000000"/>
                          </a:solidFill>
                          <a:effectLst/>
                          <a:uLnTx/>
                          <a:uFillTx/>
                          <a:latin typeface="Arial"/>
                          <a:ea typeface="+mn-ea"/>
                          <a:cs typeface="Arial"/>
                        </a:rPr>
                        <a:t>, </a:t>
                      </a:r>
                      <a:r>
                        <a:rPr kumimoji="0" lang="de-DE" altLang="de-DE" sz="800" b="0" i="0" u="none" strike="noStrike" kern="1200" cap="none" spc="0" normalizeH="0" baseline="0" noProof="0" dirty="0">
                          <a:ln>
                            <a:noFill/>
                          </a:ln>
                          <a:solidFill>
                            <a:prstClr val="black"/>
                          </a:solidFill>
                          <a:effectLst/>
                          <a:uLnTx/>
                          <a:uFillTx/>
                          <a:latin typeface="Arial"/>
                          <a:ea typeface="+mn-ea"/>
                          <a:cs typeface="Arial"/>
                        </a:rPr>
                        <a:t>Gurkensticks</a:t>
                      </a:r>
                      <a:endParaRPr kumimoji="0" lang="de-DE" altLang="de-DE" sz="800" b="0" i="0" u="none" strike="noStrike" kern="1200" cap="none" spc="0" normalizeH="0" baseline="0" noProof="0" dirty="0">
                        <a:ln>
                          <a:noFill/>
                        </a:ln>
                        <a:solidFill>
                          <a:srgbClr val="000000"/>
                        </a:solidFill>
                        <a:effectLst/>
                        <a:uLnTx/>
                        <a:uFillTx/>
                        <a:latin typeface="Arial"/>
                        <a:ea typeface="+mn-ea"/>
                        <a:cs typeface="Arial"/>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a:cs typeface="Arial"/>
                        </a:rPr>
                        <a:t>Kabeljau in Mais-Panade</a:t>
                      </a:r>
                      <a:r>
                        <a:rPr kumimoji="0" lang="de-DE" altLang="de-DE" sz="800" b="0" i="0" u="none" strike="noStrike" kern="1200" cap="none" spc="0" normalizeH="0" baseline="30000" noProof="0" dirty="0">
                          <a:ln>
                            <a:noFill/>
                          </a:ln>
                          <a:solidFill>
                            <a:srgbClr val="000000"/>
                          </a:solidFill>
                          <a:effectLst/>
                          <a:uLnTx/>
                          <a:uFillTx/>
                          <a:latin typeface="Arial"/>
                          <a:cs typeface="Arial"/>
                        </a:rPr>
                        <a:t>112</a:t>
                      </a:r>
                      <a:r>
                        <a:rPr kumimoji="0" lang="de-DE" altLang="de-DE" sz="800" b="0" i="0" u="none" strike="noStrike" kern="1200" cap="none" spc="0" normalizeH="0" baseline="0" noProof="0" dirty="0">
                          <a:ln>
                            <a:noFill/>
                          </a:ln>
                          <a:solidFill>
                            <a:srgbClr val="000000"/>
                          </a:solidFill>
                          <a:effectLst/>
                          <a:uLnTx/>
                          <a:uFillTx/>
                          <a:latin typeface="Arial"/>
                          <a:cs typeface="Arial"/>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a:cs typeface="Arial"/>
                        </a:rPr>
                        <a:t>Kartoffeln</a:t>
                      </a:r>
                      <a:r>
                        <a:rPr kumimoji="0" lang="de-DE" altLang="de-DE" sz="800" b="0" i="0" u="none" strike="noStrike" kern="1200" cap="none" spc="0" normalizeH="0" baseline="0" noProof="0" dirty="0">
                          <a:ln>
                            <a:noFill/>
                          </a:ln>
                          <a:solidFill>
                            <a:srgbClr val="000000"/>
                          </a:solidFill>
                          <a:effectLst/>
                          <a:uLnTx/>
                          <a:uFillTx/>
                          <a:latin typeface="Arial"/>
                          <a:cs typeface="Arial"/>
                        </a:rPr>
                        <a:t>, Senfsoße</a:t>
                      </a:r>
                      <a:r>
                        <a:rPr kumimoji="0" lang="de-DE" altLang="de-DE" sz="800" b="0" i="0" u="none" strike="noStrike" kern="1200" cap="none" spc="0" normalizeH="0" baseline="30000" noProof="0" dirty="0">
                          <a:ln>
                            <a:noFill/>
                          </a:ln>
                          <a:solidFill>
                            <a:srgbClr val="000000"/>
                          </a:solidFill>
                          <a:effectLst/>
                          <a:uLnTx/>
                          <a:uFillTx/>
                          <a:latin typeface="Arial"/>
                          <a:ea typeface="+mn-ea"/>
                          <a:cs typeface="Arial"/>
                        </a:rPr>
                        <a:t>109</a:t>
                      </a:r>
                      <a:r>
                        <a:rPr kumimoji="0" lang="de-DE" sz="800" b="0" i="0" u="none" strike="noStrike" kern="1200" cap="none" spc="0" normalizeH="0" baseline="0" noProof="0" dirty="0">
                          <a:ln>
                            <a:noFill/>
                          </a:ln>
                          <a:solidFill>
                            <a:srgbClr val="000000"/>
                          </a:solidFill>
                          <a:effectLst/>
                          <a:uLnTx/>
                          <a:uFillTx/>
                          <a:latin typeface="Arial"/>
                          <a:ea typeface="+mn-ea"/>
                          <a:cs typeface="Arial"/>
                        </a:rPr>
                        <a:t>, </a:t>
                      </a:r>
                      <a:r>
                        <a:rPr kumimoji="0" lang="de-DE" altLang="de-DE" sz="800" b="0" i="0" u="none" strike="noStrike" kern="1200" cap="none" spc="0" normalizeH="0" baseline="0" noProof="0" dirty="0">
                          <a:ln>
                            <a:noFill/>
                          </a:ln>
                          <a:solidFill>
                            <a:prstClr val="black"/>
                          </a:solidFill>
                          <a:effectLst/>
                          <a:uLnTx/>
                          <a:uFillTx/>
                          <a:latin typeface="Arial"/>
                          <a:ea typeface="+mn-ea"/>
                          <a:cs typeface="Arial"/>
                        </a:rPr>
                        <a:t>Gurkensticks</a:t>
                      </a:r>
                      <a:endParaRPr kumimoji="0" lang="de-DE" altLang="de-DE" sz="800" b="0" i="0" u="none" strike="noStrike" kern="1200" cap="none" spc="0" normalizeH="0" baseline="0" noProof="0" dirty="0">
                        <a:ln>
                          <a:noFill/>
                        </a:ln>
                        <a:solidFill>
                          <a:srgbClr val="000000"/>
                        </a:solidFill>
                        <a:effectLst/>
                        <a:uLnTx/>
                        <a:uFillTx/>
                        <a:latin typeface="Arial"/>
                        <a:ea typeface="+mn-ea"/>
                        <a:cs typeface="Arial"/>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Senfsoße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109</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a:ea typeface="+mn-ea"/>
                          <a:cs typeface="Arial"/>
                        </a:rPr>
                        <a:t>Gurkensticks</a:t>
                      </a:r>
                      <a:endParaRPr kumimoji="0" lang="de-DE" altLang="de-DE" sz="800" b="0" i="0" u="none" strike="noStrike" kern="1200" cap="none" spc="0" normalizeH="0" baseline="0" noProof="0" dirty="0">
                        <a:ln>
                          <a:noFill/>
                        </a:ln>
                        <a:solidFill>
                          <a:srgbClr val="000000"/>
                        </a:solidFill>
                        <a:effectLst/>
                        <a:uLnTx/>
                        <a:uFillTx/>
                        <a:latin typeface="Arial"/>
                        <a:ea typeface="+mn-ea"/>
                        <a:cs typeface="Arial"/>
                      </a:endParaRPr>
                    </a:p>
                  </a:txBody>
                  <a:tcPr marL="121920" marR="121920" marT="60960" marB="60960"/>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609</Words>
  <Application>Microsoft Office PowerPoint</Application>
  <PresentationFormat>Bildschirmpräsentation (4:3)</PresentationFormat>
  <Paragraphs>65</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17</cp:revision>
  <cp:lastPrinted>2025-08-12T14:28:06Z</cp:lastPrinted>
  <dcterms:created xsi:type="dcterms:W3CDTF">2014-05-01T14:33:00Z</dcterms:created>
  <dcterms:modified xsi:type="dcterms:W3CDTF">2026-09-09T08:45:32Z</dcterms:modified>
</cp:coreProperties>
</file>