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44"/>
    <a:srgbClr val="007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90" d="100"/>
          <a:sy n="190" d="100"/>
        </p:scale>
        <p:origin x="702" y="-46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custSel modSld">
      <pc:chgData name="Simone Kreitmeier" userId="c038d9f2b709ac6d" providerId="LiveId" clId="{57B05849-4FF9-4B19-857A-1A317A83982D}" dt="2026-09-30T09:57:32.308" v="34" actId="20577"/>
      <pc:docMkLst>
        <pc:docMk/>
      </pc:docMkLst>
      <pc:sldChg chg="modSp mod">
        <pc:chgData name="Simone Kreitmeier" userId="c038d9f2b709ac6d" providerId="LiveId" clId="{57B05849-4FF9-4B19-857A-1A317A83982D}" dt="2026-09-30T09:57:32.308" v="34" actId="20577"/>
        <pc:sldMkLst>
          <pc:docMk/>
          <pc:sldMk cId="0" sldId="256"/>
        </pc:sldMkLst>
        <pc:graphicFrameChg chg="mod modGraphic">
          <ac:chgData name="Simone Kreitmeier" userId="c038d9f2b709ac6d" providerId="LiveId" clId="{57B05849-4FF9-4B19-857A-1A317A83982D}" dt="2026-09-30T09:57:32.308" v="34" actId="20577"/>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30.09.2026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30.09.2026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30.09.2026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30.09.2026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30.09.2026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30.09.2026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30.09.2026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30.09.2026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30.09.2026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30.09.2026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30.09.2026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30.09.2026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30.09.2026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02.11.- 06.11.2026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1147212564"/>
              </p:ext>
            </p:extLst>
          </p:nvPr>
        </p:nvGraphicFramePr>
        <p:xfrm>
          <a:off x="333375" y="900113"/>
          <a:ext cx="6264273" cy="6370252"/>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Kürbis</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Eintopf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1,2,3,101d</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a:cs typeface="Arial" panose="020B0604020202020204" pitchFamily="34" charset="0"/>
                        </a:rPr>
                        <a:t>,110</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altLang="de-DE" sz="800" b="1" i="0" u="none" strike="noStrike" kern="1200" cap="none" spc="0" normalizeH="0" baseline="0" noProof="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101b,101c</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Erdbeer</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),mit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Geflügel-wienern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Erdbeer</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Erdbeer</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½ Mehrkorn-brötchen</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107</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Erdbeerquark</a:t>
                      </a: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Gemüsecreme-suppe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Blumenkohl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panose="020B0503020204020204" pitchFamily="34" charset="-122"/>
                          <a:cs typeface="Arial" panose="020B0604020202020204" pitchFamily="34" charset="0"/>
                        </a:rPr>
                        <a:t>Möhren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Vollkornbrot</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101a, 101b,101c</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Obst</a:t>
                      </a:r>
                    </a:p>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p>
                  </a:txBody>
                  <a:tcPr marL="121920" marR="121920" marT="60960" marB="60960" horzOverflow="overflow"/>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Geflügelbrat-würstchen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G,102,108</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Kartoffelstampf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Bratensoße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Vegetarische Bratwurst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101a,103,107, 110</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Kartoffelstampf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Bratensoße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Geflügelwürstchen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,Kartoffelstampf, Bratensoße, Gurkensalat in einem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20" marR="121920" marT="60956" marB="6095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anose="05000000000000000000"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Geflügelwürstchen</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Kartoffelstampf, Bratensoße, </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Gurkensalat in einem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20" marR="121920" marT="60956" marB="60956"/>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cap="none" normalizeH="0" baseline="0">
                          <a:ln>
                            <a:noFill/>
                          </a:ln>
                          <a:solidFill>
                            <a:srgbClr val="000000"/>
                          </a:solidFill>
                          <a:effectLst/>
                          <a:latin typeface="Arial" panose="020B0604020202020204" pitchFamily="34" charset="0"/>
                          <a:cs typeface="Arial" panose="020B0604020202020204" pitchFamily="34" charset="0"/>
                        </a:rPr>
                        <a:t>Lasagne mit </a:t>
                      </a:r>
                      <a:r>
                        <a:rPr kumimoji="0" lang="de-DE" altLang="de-DE" sz="800" b="1" i="0" u="none" strike="noStrike" cap="none" normalizeH="0" baseline="0">
                          <a:ln>
                            <a:noFill/>
                          </a:ln>
                          <a:solidFill>
                            <a:schemeClr val="accent2">
                              <a:lumMod val="50000"/>
                            </a:schemeClr>
                          </a:solidFill>
                          <a:effectLst/>
                          <a:latin typeface="Arial" panose="020B0604020202020204" pitchFamily="34" charset="0"/>
                          <a:cs typeface="Arial" panose="020B0604020202020204" pitchFamily="34" charset="0"/>
                        </a:rPr>
                        <a:t>veganem Hack</a:t>
                      </a:r>
                      <a:r>
                        <a:rPr kumimoji="0" lang="de-DE" altLang="de-DE" sz="800" b="0" i="0" u="none" strike="noStrike" cap="none" normalizeH="0" baseline="30000">
                          <a:ln>
                            <a:noFill/>
                          </a:ln>
                          <a:solidFill>
                            <a:srgbClr val="000000"/>
                          </a:solidFill>
                          <a:effectLst/>
                          <a:latin typeface="Arial" panose="020B0604020202020204" pitchFamily="34" charset="0"/>
                          <a:cs typeface="Arial" panose="020B0604020202020204" pitchFamily="34" charset="0"/>
                        </a:rPr>
                        <a:t> 101a,101d,102,110</a:t>
                      </a:r>
                      <a:r>
                        <a:rPr kumimoji="0" lang="de-DE" altLang="de-DE" sz="800" b="0" i="0" u="none" strike="noStrike" cap="none" normalizeH="0" baseline="0">
                          <a:ln>
                            <a:noFill/>
                          </a:ln>
                          <a:solidFill>
                            <a:srgbClr val="000000"/>
                          </a:solidFill>
                          <a:effectLst/>
                          <a:latin typeface="Arial" panose="020B0604020202020204" pitchFamily="34" charset="0"/>
                          <a:cs typeface="Arial" panose="020B0604020202020204" pitchFamily="34" charset="0"/>
                        </a:rPr>
                        <a:t>,                    </a:t>
                      </a:r>
                      <a:r>
                        <a:rPr kumimoji="0" lang="de-DE" altLang="de-DE" sz="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-entfällt-</a:t>
                      </a: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Käsespätzle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 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Röstzwiebeln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und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überbacken,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Nudelauflauf mit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Tomaten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soße überbacken,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Nudelauflauf mit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Tomaten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soße überbacken,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Obst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Backfisch</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102,112</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(Alaska Seelachs paniert), </a:t>
                      </a:r>
                      <a:r>
                        <a:rPr kumimoji="0" 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Dillsoße</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101a,101d,102, 110</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Weißkraut-salat</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102,109</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(geraspeltes Weißkraut und Möhre mit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-entfällt-</a:t>
                      </a: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Gemüsenuggets</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101a,101c,102</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 </a:t>
                      </a:r>
                      <a:r>
                        <a:rPr kumimoji="0" lang="de-DE" altLang="de-DE" sz="800" b="1" i="0" u="none" strike="noStrike" kern="1200" cap="none" spc="0" normalizeH="0" baseline="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Dillsoße</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101a,101d,102, 110</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Weißkraut-salat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(geraspeltes Weißkraut und Möhre mit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dressing)</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cap="none" normalizeH="0" baseline="0" dirty="0" err="1">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soße</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Weißkrautsalat (geraspeltes Weißkraut und Möhre mit Kräuterdressing)</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Reis</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kern="1200" cap="none" spc="0" normalizeH="0" baseline="0" dirty="0" err="1">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Dill</a:t>
                      </a:r>
                      <a:r>
                        <a:rPr kumimoji="0" lang="de-DE" altLang="de-DE" sz="800" b="0" i="0" u="none" strike="noStrike" cap="none" normalizeH="0" baseline="0" dirty="0" err="1">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soße</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Weißkrautsalat (geraspeltes Weißkraut und Möhre mit Kräuterdressing)</a:t>
                      </a:r>
                      <a:endPar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Hähnchenschnitzel</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G,101a</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Sommergemüse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Karotten, Bohnen, Erbsen</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3000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Rahmsoße</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101a,101d, 102,110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Vanillepudding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-entfällt-</a:t>
                      </a:r>
                    </a:p>
                  </a:txBody>
                  <a:tcPr marL="121920" marR="121920" marT="60960" marB="60960" horzOverflow="overflow"/>
                </a:tc>
                <a:tc>
                  <a:txBody>
                    <a:bodyPr/>
                    <a:lstStyle>
                      <a:lvl1pPr defTabSz="449263">
                        <a:lnSpc>
                          <a:spcPct val="90000"/>
                        </a:lnSpc>
                        <a:spcBef>
                          <a:spcPts val="750"/>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Calibri" panose="020F0502020204030204" pitchFamily="34" charset="0"/>
                        </a:defRPr>
                      </a:lvl1pPr>
                      <a:lvl2pPr marL="742950" indent="-28575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Calibri" panose="020F0502020204030204" pitchFamily="34" charset="0"/>
                        </a:defRPr>
                      </a:lvl2pPr>
                      <a:lvl3pPr marL="11430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3pPr>
                      <a:lvl4pPr marL="16002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4pPr>
                      <a:lvl5pPr marL="20574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9pPr>
                    </a:lstStyle>
                    <a:p>
                      <a:pPr marL="0" marR="0" lvl="0" indent="0" algn="l" defTabSz="449263" rtl="0" eaLnBrk="1" fontAlgn="base" latinLnBrk="0" hangingPunct="1">
                        <a:lnSpc>
                          <a:spcPct val="100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Hausgemachter </a:t>
                      </a:r>
                      <a:r>
                        <a:rPr kumimoji="0" lang="de-DE" altLang="de-DE" sz="800" b="0" i="0" u="none" strike="noStrike" cap="none" normalizeH="0" baseline="0">
                          <a:ln>
                            <a:noFill/>
                          </a:ln>
                          <a:solidFill>
                            <a:srgbClr val="000000"/>
                          </a:solidFill>
                          <a:effectLst/>
                          <a:latin typeface="Arial" panose="020B0604020202020204" pitchFamily="34" charset="0"/>
                          <a:cs typeface="Arial" panose="020B0604020202020204" pitchFamily="34" charset="0"/>
                        </a:rPr>
                        <a:t>Kichererbsenbratling</a:t>
                      </a:r>
                      <a:r>
                        <a:rPr kumimoji="0" lang="de-DE" altLang="de-DE" sz="800" b="0" i="0" u="none" strike="noStrike" cap="none" normalizeH="0" baseline="30000">
                          <a:ln>
                            <a:noFill/>
                          </a:ln>
                          <a:solidFill>
                            <a:srgbClr val="000000"/>
                          </a:solidFill>
                          <a:effectLst/>
                          <a:latin typeface="Arial" panose="020B0604020202020204" pitchFamily="34" charset="0"/>
                          <a:cs typeface="Arial" panose="020B0604020202020204" pitchFamily="34" charset="0"/>
                        </a:rPr>
                        <a:t>101a,102,110</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Sommergemüse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Karotten, Bohnen, Erbsen</a:t>
                      </a:r>
                      <a:r>
                        <a:rPr kumimoji="0" lang="de-DE" altLang="de-DE" sz="800" b="0" i="0" u="none" strike="noStrike" cap="none" normalizeH="0" baseline="0" dirty="0">
                          <a:ln>
                            <a:noFill/>
                          </a:ln>
                          <a:solidFill>
                            <a:schemeClr val="tx1"/>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30000" dirty="0">
                          <a:ln>
                            <a:noFill/>
                          </a:ln>
                          <a:solidFill>
                            <a:schemeClr val="tx1"/>
                          </a:solidFill>
                          <a:effectLst/>
                          <a:latin typeface="Arial" panose="020B0604020202020204" pitchFamily="34" charset="0"/>
                          <a:cs typeface="Arial" panose="020B0604020202020204" pitchFamily="34" charset="0"/>
                        </a:rPr>
                        <a:t>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a:t>
                      </a:r>
                      <a:r>
                        <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Rahmsoße</a:t>
                      </a:r>
                      <a:r>
                        <a:rPr kumimoji="0" lang="de-DE" altLang="de-DE" sz="800" b="0" i="0" u="none" strike="noStrike" cap="none" normalizeH="0" baseline="30000" dirty="0">
                          <a:ln>
                            <a:noFill/>
                          </a:ln>
                          <a:solidFill>
                            <a:srgbClr val="000000"/>
                          </a:solidFill>
                          <a:effectLst/>
                          <a:latin typeface="Arial" panose="020B0604020202020204" pitchFamily="34" charset="0"/>
                          <a:cs typeface="Arial" panose="020B0604020202020204" pitchFamily="34" charset="0"/>
                        </a:rPr>
                        <a:t>101a,101d, 102,110</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Vanillepudding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a:t>
                      </a:r>
                    </a:p>
                  </a:txBody>
                  <a:tcPr marL="121920" marR="121920" marT="60960" marB="60960" horzOverflow="overflow"/>
                </a:tc>
                <a:tc>
                  <a:txBody>
                    <a:bodyPr/>
                    <a:lstStyle>
                      <a:lvl1pPr defTabSz="449263">
                        <a:lnSpc>
                          <a:spcPct val="90000"/>
                        </a:lnSpc>
                        <a:spcBef>
                          <a:spcPts val="750"/>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Calibri" panose="020F0502020204030204" pitchFamily="34" charset="0"/>
                        </a:defRPr>
                      </a:lvl1pPr>
                      <a:lvl2pPr marL="742950" indent="-28575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Calibri" panose="020F0502020204030204" pitchFamily="34" charset="0"/>
                        </a:defRPr>
                      </a:lvl2pPr>
                      <a:lvl3pPr marL="11430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3pPr>
                      <a:lvl4pPr marL="16002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4pPr>
                      <a:lvl5pPr marL="20574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9pPr>
                    </a:lstStyle>
                    <a:p>
                      <a:pPr marL="0" marR="0" lvl="0" indent="0" algn="l" defTabSz="449263" rtl="0" eaLnBrk="1" fontAlgn="base" latinLnBrk="0" hangingPunct="1">
                        <a:lnSpc>
                          <a:spcPct val="100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Hähnchenbrust, Möhren,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Bratensoße,        Obst</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tc>
                  <a:txBody>
                    <a:bodyPr/>
                    <a:lstStyle>
                      <a:lvl1pPr defTabSz="449263">
                        <a:lnSpc>
                          <a:spcPct val="90000"/>
                        </a:lnSpc>
                        <a:spcBef>
                          <a:spcPts val="750"/>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900">
                          <a:solidFill>
                            <a:schemeClr val="tx1"/>
                          </a:solidFill>
                          <a:latin typeface="Calibri" panose="020F0502020204030204" pitchFamily="34" charset="0"/>
                        </a:defRPr>
                      </a:lvl1pPr>
                      <a:lvl2pPr marL="742950" indent="-28575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Calibri" panose="020F0502020204030204" pitchFamily="34" charset="0"/>
                        </a:defRPr>
                      </a:lvl2pPr>
                      <a:lvl3pPr marL="11430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300">
                          <a:solidFill>
                            <a:schemeClr val="tx1"/>
                          </a:solidFill>
                          <a:latin typeface="Calibri" panose="020F0502020204030204" pitchFamily="34" charset="0"/>
                        </a:defRPr>
                      </a:lvl3pPr>
                      <a:lvl4pPr marL="16002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4pPr>
                      <a:lvl5pPr marL="2057400" indent="-228600" defTabSz="449263">
                        <a:lnSpc>
                          <a:spcPct val="90000"/>
                        </a:lnSpc>
                        <a:spcBef>
                          <a:spcPts val="375"/>
                        </a:spcBef>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5pPr>
                      <a:lvl6pPr marL="25146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6pPr>
                      <a:lvl7pPr marL="29718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7pPr>
                      <a:lvl8pPr marL="34290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8pPr>
                      <a:lvl9pPr marL="3886200" indent="-228600" defTabSz="449263" fontAlgn="base">
                        <a:lnSpc>
                          <a:spcPct val="90000"/>
                        </a:lnSpc>
                        <a:spcBef>
                          <a:spcPts val="375"/>
                        </a:spcBef>
                        <a:spcAft>
                          <a:spcPct val="0"/>
                        </a:spcAft>
                        <a:buFont typeface="Arial" panose="020B0604020202020204" pitchFamily="34"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100">
                          <a:solidFill>
                            <a:schemeClr val="tx1"/>
                          </a:solidFill>
                          <a:latin typeface="Calibri" panose="020F0502020204030204" pitchFamily="34" charset="0"/>
                        </a:defRPr>
                      </a:lvl9pPr>
                    </a:lstStyle>
                    <a:p>
                      <a:pPr marL="0" marR="0" lvl="0" indent="0" algn="l" defTabSz="449263" rtl="0" eaLnBrk="1" fontAlgn="base" latinLnBrk="0" hangingPunct="1">
                        <a:lnSpc>
                          <a:spcPct val="100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Hähnchenbrust, Möhren,    </a:t>
                      </a:r>
                      <a:r>
                        <a:rPr kumimoji="0" lang="de-DE" altLang="de-DE" sz="800" b="1" i="0" u="none" strike="noStrike" cap="none" normalizeH="0" baseline="0" dirty="0">
                          <a:ln>
                            <a:noFill/>
                          </a:ln>
                          <a:solidFill>
                            <a:schemeClr val="accent2">
                              <a:lumMod val="50000"/>
                            </a:schemeClr>
                          </a:solidFill>
                          <a:effectLst/>
                          <a:latin typeface="Arial" panose="020B0604020202020204" pitchFamily="34" charset="0"/>
                          <a:ea typeface="Microsoft YaHei" panose="020B0503020204020204" pitchFamily="34" charset="-122"/>
                          <a:cs typeface="Arial" panose="020B0604020202020204" pitchFamily="34" charset="0"/>
                        </a:rPr>
                        <a:t>Kartoffeln</a:t>
                      </a:r>
                      <a:r>
                        <a:rPr kumimoji="0" lang="de-DE" altLang="de-DE" sz="800" b="0" i="0" u="none" strike="noStrike" cap="none" normalizeH="0" baseline="0" dirty="0">
                          <a:ln>
                            <a:noFill/>
                          </a:ln>
                          <a:solidFill>
                            <a:srgbClr val="000000"/>
                          </a:solidFill>
                          <a:effectLst/>
                          <a:latin typeface="Arial" panose="020B0604020202020204" pitchFamily="34" charset="0"/>
                          <a:ea typeface="Microsoft YaHei" panose="020B0503020204020204" pitchFamily="34" charset="-122"/>
                          <a:cs typeface="Arial" panose="020B0604020202020204" pitchFamily="34" charset="0"/>
                        </a:rPr>
                        <a:t>, Bratensoße,       Obst</a:t>
                      </a:r>
                      <a:endParaRPr kumimoji="0" lang="de-DE" altLang="de-DE" sz="8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645</Words>
  <Application>Microsoft Office PowerPoint</Application>
  <PresentationFormat>Bildschirmpräsentation (4:3)</PresentationFormat>
  <Paragraphs>61</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5</cp:revision>
  <cp:lastPrinted>2025-08-12T14:28:06Z</cp:lastPrinted>
  <dcterms:created xsi:type="dcterms:W3CDTF">2014-05-01T14:33:00Z</dcterms:created>
  <dcterms:modified xsi:type="dcterms:W3CDTF">2026-09-30T09:57:38Z</dcterms:modified>
</cp:coreProperties>
</file>